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277" r:id="rId15"/>
    <p:sldId id="303" r:id="rId16"/>
    <p:sldId id="279" r:id="rId17"/>
    <p:sldId id="304" r:id="rId18"/>
    <p:sldId id="305" r:id="rId19"/>
    <p:sldId id="306" r:id="rId20"/>
    <p:sldId id="307" r:id="rId21"/>
    <p:sldId id="261" r:id="rId22"/>
    <p:sldId id="262" r:id="rId23"/>
    <p:sldId id="263" r:id="rId24"/>
    <p:sldId id="265" r:id="rId25"/>
    <p:sldId id="264" r:id="rId26"/>
    <p:sldId id="266" r:id="rId27"/>
    <p:sldId id="267" r:id="rId28"/>
    <p:sldId id="268" r:id="rId29"/>
    <p:sldId id="269" r:id="rId30"/>
    <p:sldId id="270" r:id="rId31"/>
    <p:sldId id="271" r:id="rId32"/>
    <p:sldId id="288" r:id="rId33"/>
    <p:sldId id="273" r:id="rId34"/>
    <p:sldId id="272" r:id="rId35"/>
    <p:sldId id="275" r:id="rId36"/>
    <p:sldId id="274" r:id="rId37"/>
    <p:sldId id="289" r:id="rId38"/>
    <p:sldId id="276" r:id="rId39"/>
    <p:sldId id="278" r:id="rId40"/>
    <p:sldId id="280" r:id="rId41"/>
    <p:sldId id="281" r:id="rId42"/>
    <p:sldId id="286" r:id="rId43"/>
    <p:sldId id="287" r:id="rId44"/>
    <p:sldId id="282" r:id="rId45"/>
    <p:sldId id="28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FA6300"/>
    <a:srgbClr val="13294B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96"/>
  </p:normalViewPr>
  <p:slideViewPr>
    <p:cSldViewPr snapToGrid="0" snapToObjects="1">
      <p:cViewPr varScale="1">
        <p:scale>
          <a:sx n="74" d="100"/>
          <a:sy n="74" d="100"/>
        </p:scale>
        <p:origin x="287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1798A0-CECC-4CA0-A8FD-3FE99F1ABD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86C23-D926-4DA9-9B3F-1FF08A7CD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9/23/2019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5AAE8-C1E4-403B-898E-3EC0CE1DD7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819A0-D452-4D02-940E-66A43FDC07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4DC4B-886C-4C0A-901E-1F3B854DF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69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9/23/2019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A42D2-3E53-4AC5-8168-C271736EA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74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Passive learning receives n training item.    Intuitively with</a:t>
            </a:r>
            <a:r>
              <a:rPr lang="en-US" b="1" dirty="0"/>
              <a:t> n </a:t>
            </a:r>
            <a:r>
              <a:rPr lang="en-US" dirty="0"/>
              <a:t>uniform training items the average spacing is </a:t>
            </a:r>
            <a:r>
              <a:rPr lang="en-US" b="1" dirty="0"/>
              <a:t>1/n </a:t>
            </a:r>
            <a:r>
              <a:rPr lang="en-US" dirty="0"/>
              <a:t>which is the uncertainty of the decision boundary.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0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18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17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8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79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54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7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74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7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9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us look at a second example, where the teacher teaches a hard-margin SVM a target hyperplane decision boundary in d-dimensional 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turns out the teacher can construct a teaching set consisting of two d-dimensional points. In fact there are infinitely many such teaching 2 sets, as long as the line segment between the two points is bisected by, and perpendicular to, the target hyperplane: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24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6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3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1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32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3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51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84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40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6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Teaching risk: </a:t>
            </a:r>
            <a:r>
              <a:rPr lang="en-US" dirty="0"/>
              <a:t>measure how unsatisfied the teacher is.</a:t>
            </a:r>
          </a:p>
          <a:p>
            <a:r>
              <a:rPr lang="en-US" b="1" dirty="0"/>
              <a:t>Teaching cost(effort):</a:t>
            </a:r>
            <a:r>
              <a:rPr lang="en-US" dirty="0"/>
              <a:t> a simple definition could be the number of items in this teaching set.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6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51C-F0EE-4185-8364-692D6FBE00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2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Similar nodes are close to each other in the embedding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could be used to many downstream graph mining tasks: node classification, node clustering, link prediction, etc.</a:t>
            </a:r>
          </a:p>
        </p:txBody>
      </p:sp>
    </p:spTree>
    <p:extLst>
      <p:ext uri="{BB962C8B-B14F-4D97-AF65-F5344CB8AC3E}">
        <p14:creationId xmlns:p14="http://schemas.microsoft.com/office/powerpoint/2010/main" val="322264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3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6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59525"/>
            <a:ext cx="4768200" cy="1730075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rgbClr val="FA6300"/>
                </a:solidFill>
              </a:defRPr>
            </a:lvl1pPr>
          </a:lstStyle>
          <a:p>
            <a:r>
              <a:rPr lang="en-US" dirty="0"/>
              <a:t>Title Here: </a:t>
            </a:r>
            <a:r>
              <a:rPr lang="en-US"/>
              <a:t>Tell Your Illinois 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28600" y="2382838"/>
            <a:ext cx="4768850" cy="942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Name 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Date</a:t>
            </a:r>
          </a:p>
          <a:p>
            <a:pPr lvl="0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4" y="6008552"/>
            <a:ext cx="18438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19400" y="274638"/>
            <a:ext cx="58674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FA6300"/>
                </a:solidFill>
              </a:rPr>
              <a:t>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819400" y="1600200"/>
            <a:ext cx="5867400" cy="4525963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no sea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takimata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sanctus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 At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vero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accusam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justo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duo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dolores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rebum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Consectetuer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adipiscing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diam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nonummy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nibh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Duis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autem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iriure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hendrerit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vulputate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Hendrerit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vulputate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esse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molestie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consequat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86F470EA-0CC8-41FE-B63B-D93336DE2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5863"/>
            <a:ext cx="779585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5004-29B1-4F4C-8143-306DB296FA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7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FA6300"/>
                </a:solidFill>
              </a:rPr>
              <a:t>Slide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  <a:prstGeom prst="rect">
            <a:avLst/>
          </a:prstGeom>
        </p:spPr>
        <p:txBody>
          <a:bodyPr/>
          <a:lstStyle/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no sea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takimata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sanctus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 At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vero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accusam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justo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duo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dolores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rebum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Consectetuer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adipiscing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diam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nonummy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nibh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Duis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autem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iriure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hendrerit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vulputate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pPr defTabSz="914400">
              <a:buFont typeface="Wingdings" charset="0"/>
              <a:buChar char="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Hendrerit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vulputate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esse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molestie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consequat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Lorem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ipsum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.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3402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C7A5D-5F36-458E-B70E-099B65531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5004-29B1-4F4C-8143-306DB296F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8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1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media/Slides/icml/2019/grandball(11-11-00)-11-11-00-4730-adversarial_att.pdf" TargetMode="External"/><Relationship Id="rId2" Type="http://schemas.openxmlformats.org/officeDocument/2006/relationships/hyperlink" Target="mailto:junwu3@illinois.edu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10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chouzdw/iDEA-iSAIL-Reading-Grou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7495" y="768325"/>
            <a:ext cx="8415557" cy="1325563"/>
          </a:xfrm>
        </p:spPr>
        <p:txBody>
          <a:bodyPr/>
          <a:lstStyle/>
          <a:p>
            <a:pPr algn="ctr"/>
            <a:r>
              <a:rPr lang="en-US" sz="2600" b="1" dirty="0">
                <a:solidFill>
                  <a:srgbClr val="FF0000"/>
                </a:solidFill>
                <a:latin typeface="Georgia" charset="0"/>
                <a:ea typeface="Georgia" charset="0"/>
                <a:cs typeface="Georgia" charset="0"/>
              </a:rPr>
              <a:t>Reading Group Presentations</a:t>
            </a:r>
            <a:br>
              <a:rPr lang="en-US" sz="2600" b="1" dirty="0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</a:br>
            <a:br>
              <a:rPr lang="en-US" sz="2600" b="1" dirty="0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400" b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  <a:t>Topic 1: Training set attack using machine teaching</a:t>
            </a:r>
            <a:br>
              <a:rPr lang="en-US" sz="2400" b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400" dirty="0">
                <a:solidFill>
                  <a:srgbClr val="13294B"/>
                </a:solidFill>
                <a:latin typeface="+mn-lt"/>
                <a:ea typeface="Calibri" charset="0"/>
                <a:cs typeface="Calibri" charset="0"/>
              </a:rPr>
              <a:t>Yao Zhou</a:t>
            </a:r>
            <a:br>
              <a:rPr lang="en-US" sz="2400" b="1" dirty="0">
                <a:solidFill>
                  <a:srgbClr val="0070C0"/>
                </a:solidFill>
                <a:latin typeface="Georgia" charset="0"/>
                <a:ea typeface="Georgia" charset="0"/>
                <a:cs typeface="Georgia" charset="0"/>
              </a:rPr>
            </a:br>
            <a:br>
              <a:rPr lang="en-US" sz="2400" b="1" dirty="0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400" b="1" dirty="0">
                <a:solidFill>
                  <a:srgbClr val="00B050"/>
                </a:solidFill>
                <a:latin typeface="Georgia" charset="0"/>
                <a:ea typeface="Georgia" charset="0"/>
                <a:cs typeface="Georgia" charset="0"/>
              </a:rPr>
              <a:t>Topic 2: Adversarial attack on graph embeddings</a:t>
            </a:r>
            <a:br>
              <a:rPr lang="en-US" sz="2600" b="1" dirty="0">
                <a:solidFill>
                  <a:srgbClr val="13294B"/>
                </a:solidFill>
                <a:latin typeface="Georgia" charset="0"/>
                <a:ea typeface="Georgia" charset="0"/>
                <a:cs typeface="Georgia" charset="0"/>
              </a:rPr>
            </a:br>
            <a:endParaRPr lang="en-US" sz="2600" b="1" dirty="0">
              <a:solidFill>
                <a:srgbClr val="13294B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438832" y="3159227"/>
            <a:ext cx="8415556" cy="835025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13294B"/>
                </a:solidFill>
                <a:ea typeface="Calibri" charset="0"/>
                <a:cs typeface="Calibri" charset="0"/>
              </a:rPr>
              <a:t>Jun Wu</a:t>
            </a:r>
          </a:p>
        </p:txBody>
      </p:sp>
    </p:spTree>
    <p:extLst>
      <p:ext uri="{BB962C8B-B14F-4D97-AF65-F5344CB8AC3E}">
        <p14:creationId xmlns:p14="http://schemas.microsoft.com/office/powerpoint/2010/main" val="313513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D453B-7580-4A0C-B41D-118A7532AD58}"/>
              </a:ext>
            </a:extLst>
          </p:cNvPr>
          <p:cNvSpPr txBox="1"/>
          <p:nvPr/>
        </p:nvSpPr>
        <p:spPr>
          <a:xfrm>
            <a:off x="434242" y="1063946"/>
            <a:ext cx="73803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latin typeface="Garamond" panose="02020404030301010803" pitchFamily="18" charset="0"/>
              </a:rPr>
              <a:t>Characterize the machine teaching space (teacher T teaches student 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T=machine, S=machine: </a:t>
            </a:r>
            <a:r>
              <a:rPr lang="en-US" sz="2000" dirty="0">
                <a:latin typeface="Garamond" panose="02020404030301010803" pitchFamily="18" charset="0"/>
              </a:rPr>
              <a:t>E.g., data poisoning attacks.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T=machine, S=human:  </a:t>
            </a:r>
            <a:r>
              <a:rPr lang="en-US" sz="2000" dirty="0">
                <a:latin typeface="Garamond" panose="02020404030301010803" pitchFamily="18" charset="0"/>
              </a:rPr>
              <a:t>E.g., computer tutoring system, where the key is to assume a cognitive model </a:t>
            </a:r>
            <a:r>
              <a:rPr lang="en-US" sz="2000" i="1" dirty="0">
                <a:latin typeface="Garamond" panose="02020404030301010803" pitchFamily="18" charset="0"/>
              </a:rPr>
              <a:t>A</a:t>
            </a:r>
            <a:r>
              <a:rPr lang="en-US" sz="2000" dirty="0">
                <a:latin typeface="Garamond" panose="02020404030301010803" pitchFamily="18" charset="0"/>
              </a:rPr>
              <a:t> of the human learner.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T=human, S=machine: </a:t>
            </a:r>
            <a:r>
              <a:rPr lang="en-US" sz="2000" dirty="0">
                <a:latin typeface="Garamond" panose="02020404030301010803" pitchFamily="18" charset="0"/>
              </a:rPr>
              <a:t>E.g., human-in-the-loop intervention of fast training a text classifier. For a 1D threshold classifier, human can produce an optimal teaching set.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T=human, S=human: </a:t>
            </a:r>
            <a:r>
              <a:rPr lang="en-US" sz="2000" dirty="0">
                <a:latin typeface="Garamond" panose="02020404030301010803" pitchFamily="18" charset="0"/>
              </a:rPr>
              <a:t>E.g. the traditional education in real life..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F811691B-D46B-4AC9-949B-336EB1BB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88" y="2387203"/>
            <a:ext cx="2290217" cy="842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28823-FF68-49C8-A576-D9CEA2F441AC}"/>
              </a:ext>
            </a:extLst>
          </p:cNvPr>
          <p:cNvSpPr txBox="1"/>
          <p:nvPr/>
        </p:nvSpPr>
        <p:spPr>
          <a:xfrm>
            <a:off x="0" y="3345139"/>
            <a:ext cx="110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00B050"/>
                </a:solidFill>
                <a:latin typeface="Garamond" panose="02020404030301010803" pitchFamily="18" charset="0"/>
              </a:rPr>
              <a:t>Crowd Teaching!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4A353-CFED-4A1F-9815-7AC4EC9BFDD5}"/>
              </a:ext>
            </a:extLst>
          </p:cNvPr>
          <p:cNvSpPr txBox="1"/>
          <p:nvPr/>
        </p:nvSpPr>
        <p:spPr>
          <a:xfrm>
            <a:off x="-49926" y="1802428"/>
            <a:ext cx="110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FF0000"/>
                </a:solidFill>
                <a:latin typeface="Garamond" panose="02020404030301010803" pitchFamily="18" charset="0"/>
              </a:rPr>
              <a:t>Data Attack!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D3EE1EA-546F-4642-A7B7-36BFFBAF1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10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7715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6A640-281E-4ED1-AC6A-62020A3B28BB}"/>
              </a:ext>
            </a:extLst>
          </p:cNvPr>
          <p:cNvSpPr txBox="1"/>
          <p:nvPr/>
        </p:nvSpPr>
        <p:spPr>
          <a:xfrm>
            <a:off x="434242" y="1381998"/>
            <a:ext cx="72365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Quick overview of the framework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Assumption:</a:t>
            </a:r>
            <a:r>
              <a:rPr lang="en-US" sz="2000" dirty="0">
                <a:latin typeface="Garamond" panose="02020404030301010803" pitchFamily="18" charset="0"/>
              </a:rPr>
              <a:t> Attacker has full knowledge of the learning algorithm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Target</a:t>
            </a:r>
            <a:r>
              <a:rPr lang="en-US" sz="2000" dirty="0">
                <a:latin typeface="Garamond" panose="02020404030301010803" pitchFamily="18" charset="0"/>
              </a:rPr>
              <a:t>: Poison the training set in order to mislead the learner to a specific wrong models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Approach</a:t>
            </a:r>
            <a:r>
              <a:rPr lang="en-US" sz="2000" dirty="0">
                <a:latin typeface="Garamond" panose="02020404030301010803" pitchFamily="18" charset="0"/>
              </a:rPr>
              <a:t>: Bi-level optimization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Solution</a:t>
            </a:r>
            <a:r>
              <a:rPr lang="en-US" sz="2000" dirty="0">
                <a:latin typeface="Garamond" panose="02020404030301010803" pitchFamily="18" charset="0"/>
              </a:rPr>
              <a:t>: Covert the bi-level optimization to a single level optimization problem using KKT condition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Instantiations</a:t>
            </a:r>
            <a:r>
              <a:rPr lang="en-US" sz="2000" dirty="0">
                <a:latin typeface="Garamond" panose="02020404030301010803" pitchFamily="18" charset="0"/>
              </a:rPr>
              <a:t>: SVM, Logistic Regression, Linear Regression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EE8D5B3F-100C-478F-9A69-4D5BDEEEA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11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2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Preliminary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Machine learner: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70C0"/>
                </a:solidFill>
                <a:latin typeface="Garamond" panose="02020404030301010803" pitchFamily="18" charset="0"/>
              </a:rPr>
              <a:t>The learner </a:t>
            </a:r>
            <a:r>
              <a:rPr lang="en-US" sz="2000" dirty="0">
                <a:latin typeface="Garamond" panose="02020404030301010803" pitchFamily="18" charset="0"/>
              </a:rPr>
              <a:t>has a regularized risk minimization objective: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The attacker (teacher) </a:t>
            </a:r>
            <a:r>
              <a:rPr lang="en-US" sz="2000" dirty="0">
                <a:latin typeface="Garamond" panose="02020404030301010803" pitchFamily="18" charset="0"/>
              </a:rPr>
              <a:t>want to manipulate the original training data D</a:t>
            </a:r>
            <a:r>
              <a:rPr lang="en-US" sz="2000" baseline="-25000" dirty="0">
                <a:latin typeface="Garamond" panose="02020404030301010803" pitchFamily="18" charset="0"/>
              </a:rPr>
              <a:t>0, </a:t>
            </a:r>
            <a:r>
              <a:rPr lang="en-US" sz="2000" dirty="0">
                <a:latin typeface="Garamond" panose="02020404030301010803" pitchFamily="18" charset="0"/>
              </a:rPr>
              <a:t>by changing existing items (x, y) to be (x’, y) or (x, y’) to get D.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8FFA3-ABD5-49C5-B480-DE81197B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16" y="2364123"/>
            <a:ext cx="4282490" cy="1064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B6FAF-3011-4FE8-9CB0-D85CD058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9" y="4364699"/>
            <a:ext cx="3129307" cy="281286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0173AFA-E2B0-4094-B4E2-E026F91A8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12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7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Preliminary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Attacker’s risk function: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Attacker’s effort function: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lvl="1"/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Attacker’s overall objective: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03ADA-6887-471B-B950-7922B7E9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97" y="2288691"/>
            <a:ext cx="204787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3890A5-89A7-47ED-86E1-30236F29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046" y="3192071"/>
            <a:ext cx="2447925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621F2-CEC0-4F50-B676-2EB32FA19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82" y="4195073"/>
            <a:ext cx="3714750" cy="1276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2E974-7593-4C50-9655-47F3AEA4F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341" y="4232114"/>
            <a:ext cx="2143125" cy="4381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644323-345C-445A-9808-03FD519B873D}"/>
              </a:ext>
            </a:extLst>
          </p:cNvPr>
          <p:cNvCxnSpPr/>
          <p:nvPr/>
        </p:nvCxnSpPr>
        <p:spPr>
          <a:xfrm flipH="1">
            <a:off x="5893904" y="4451189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DB5F7-6DF8-470B-81A3-FC468EDBDCE0}"/>
              </a:ext>
            </a:extLst>
          </p:cNvPr>
          <p:cNvCxnSpPr/>
          <p:nvPr/>
        </p:nvCxnSpPr>
        <p:spPr>
          <a:xfrm flipH="1">
            <a:off x="6240532" y="4920468"/>
            <a:ext cx="606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7D1518-8DE7-4800-8034-CA4633EED5BD}"/>
              </a:ext>
            </a:extLst>
          </p:cNvPr>
          <p:cNvSpPr txBox="1"/>
          <p:nvPr/>
        </p:nvSpPr>
        <p:spPr>
          <a:xfrm>
            <a:off x="6571629" y="4189579"/>
            <a:ext cx="146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upper-level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967EE-93A5-45D8-9CF0-512B76D5AA99}"/>
              </a:ext>
            </a:extLst>
          </p:cNvPr>
          <p:cNvSpPr txBox="1"/>
          <p:nvPr/>
        </p:nvSpPr>
        <p:spPr>
          <a:xfrm>
            <a:off x="6870607" y="4672725"/>
            <a:ext cx="146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lower-level problem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9E3BE1FF-AC6E-478E-8281-D7DD39B81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13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820B8-5E9F-48B1-884F-88B73D79403E}"/>
                  </a:ext>
                </a:extLst>
              </p:cNvPr>
              <p:cNvSpPr txBox="1"/>
              <p:nvPr/>
            </p:nvSpPr>
            <p:spPr>
              <a:xfrm>
                <a:off x="488879" y="1411815"/>
                <a:ext cx="6680706" cy="5983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 How to solve it?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Introduce KKT multiplier for lower-level constraints, the problem becomes: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Using projected gradient descent:</a:t>
                </a:r>
              </a:p>
              <a:p>
                <a:pPr lvl="2"/>
                <a:endParaRPr lang="en-US" sz="2000" dirty="0">
                  <a:latin typeface="Garamond" panose="02020404030301010803" pitchFamily="18" charset="0"/>
                </a:endParaRPr>
              </a:p>
              <a:p>
                <a:pPr lvl="2"/>
                <a:endParaRPr lang="en-US" sz="2000" dirty="0">
                  <a:latin typeface="Garamond" panose="02020404030301010803" pitchFamily="18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l-G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 is the step size. Next, we fix D</a:t>
                </a:r>
                <a:r>
                  <a:rPr lang="en-US" sz="2000" baseline="30000" dirty="0">
                    <a:latin typeface="Garamond" panose="02020404030301010803" pitchFamily="18" charset="0"/>
                  </a:rPr>
                  <a:t>(t+1) </a:t>
                </a:r>
                <a:r>
                  <a:rPr lang="en-US" sz="2000" dirty="0">
                    <a:latin typeface="Garamond" panose="02020404030301010803" pitchFamily="18" charset="0"/>
                  </a:rPr>
                  <a:t>and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b="1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b="1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b="1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b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820B8-5E9F-48B1-884F-88B73D794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79" y="1411815"/>
                <a:ext cx="6680706" cy="5983689"/>
              </a:xfrm>
              <a:prstGeom prst="rect">
                <a:avLst/>
              </a:prstGeom>
              <a:blipFill>
                <a:blip r:embed="rId2"/>
                <a:stretch>
                  <a:fillRect l="-1186" t="-815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68F82CC-59BF-48CA-9D7C-08F3C5DC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2" y="2550588"/>
            <a:ext cx="5276190" cy="14952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76BB8A-94AC-4917-90AE-0F5A028DAB63}"/>
              </a:ext>
            </a:extLst>
          </p:cNvPr>
          <p:cNvCxnSpPr>
            <a:cxnSpLocks/>
          </p:cNvCxnSpPr>
          <p:nvPr/>
        </p:nvCxnSpPr>
        <p:spPr>
          <a:xfrm>
            <a:off x="2186608" y="3556667"/>
            <a:ext cx="69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878B55-9742-4E3E-9C05-3783AD08FB8D}"/>
              </a:ext>
            </a:extLst>
          </p:cNvPr>
          <p:cNvSpPr txBox="1"/>
          <p:nvPr/>
        </p:nvSpPr>
        <p:spPr>
          <a:xfrm>
            <a:off x="626165" y="3295057"/>
            <a:ext cx="1726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Complementary slackness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2E6874-E500-48D5-8C77-6D716CE675C2}"/>
              </a:ext>
            </a:extLst>
          </p:cNvPr>
          <p:cNvCxnSpPr>
            <a:cxnSpLocks/>
          </p:cNvCxnSpPr>
          <p:nvPr/>
        </p:nvCxnSpPr>
        <p:spPr>
          <a:xfrm flipH="1" flipV="1">
            <a:off x="5466978" y="3969106"/>
            <a:ext cx="616226" cy="229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50DD12-4145-4E03-AC53-927A43588366}"/>
              </a:ext>
            </a:extLst>
          </p:cNvPr>
          <p:cNvSpPr txBox="1"/>
          <p:nvPr/>
        </p:nvSpPr>
        <p:spPr>
          <a:xfrm>
            <a:off x="5912353" y="4248403"/>
            <a:ext cx="1726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Dual feasibility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D5EBF9-99AE-4880-B7F7-3B8AEBAC781E}"/>
              </a:ext>
            </a:extLst>
          </p:cNvPr>
          <p:cNvCxnSpPr>
            <a:cxnSpLocks/>
          </p:cNvCxnSpPr>
          <p:nvPr/>
        </p:nvCxnSpPr>
        <p:spPr>
          <a:xfrm flipV="1">
            <a:off x="3316358" y="3988384"/>
            <a:ext cx="52553" cy="2297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93643B-2D23-47BE-B9A2-5AED71757EB4}"/>
              </a:ext>
            </a:extLst>
          </p:cNvPr>
          <p:cNvCxnSpPr>
            <a:cxnSpLocks/>
          </p:cNvCxnSpPr>
          <p:nvPr/>
        </p:nvCxnSpPr>
        <p:spPr>
          <a:xfrm flipV="1">
            <a:off x="3385476" y="3988384"/>
            <a:ext cx="661179" cy="2535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12995E0-C0FB-46C4-BE5E-00EB43697ED4}"/>
              </a:ext>
            </a:extLst>
          </p:cNvPr>
          <p:cNvSpPr txBox="1"/>
          <p:nvPr/>
        </p:nvSpPr>
        <p:spPr>
          <a:xfrm>
            <a:off x="2734683" y="4221239"/>
            <a:ext cx="2135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Primal feasibility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509100-1BB9-4944-AABD-D598F45AD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178" y="4928495"/>
            <a:ext cx="4336933" cy="555127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3C2EF92D-1724-4D0C-A72B-253A207DC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14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2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What’s the issue?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The gradient of the upper problem is: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lvl="1"/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Use the </a:t>
            </a:r>
            <a:r>
              <a:rPr lang="en-US" sz="2000" b="1" dirty="0">
                <a:latin typeface="Garamond" panose="02020404030301010803" pitchFamily="18" charset="0"/>
              </a:rPr>
              <a:t>implicit function theorem (IFT) </a:t>
            </a:r>
            <a:r>
              <a:rPr lang="en-US" sz="2000" dirty="0">
                <a:latin typeface="Garamond" panose="02020404030301010803" pitchFamily="18" charset="0"/>
              </a:rPr>
              <a:t>to help.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Equalities in KKT can introduce a function </a:t>
            </a:r>
            <a:r>
              <a:rPr lang="en-US" sz="2000" b="1" dirty="0">
                <a:latin typeface="Garamond" panose="02020404030301010803" pitchFamily="18" charset="0"/>
              </a:rPr>
              <a:t>f</a:t>
            </a:r>
            <a:r>
              <a:rPr lang="en-US" sz="2000" dirty="0">
                <a:latin typeface="Garamond" panose="02020404030301010803" pitchFamily="18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Garamond" panose="02020404030301010803" pitchFamily="18" charset="0"/>
            </a:endParaRPr>
          </a:p>
          <a:p>
            <a:pPr lvl="2"/>
            <a:endParaRPr lang="en-US" sz="2000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The following solution is induced (if </a:t>
            </a:r>
            <a:r>
              <a:rPr lang="en-US" sz="2000" b="1" dirty="0">
                <a:latin typeface="Garamond" panose="02020404030301010803" pitchFamily="18" charset="0"/>
              </a:rPr>
              <a:t>f</a:t>
            </a:r>
            <a:r>
              <a:rPr lang="en-US" sz="2000" dirty="0">
                <a:latin typeface="Garamond" panose="02020404030301010803" pitchFamily="18" charset="0"/>
              </a:rPr>
              <a:t> is differentiable </a:t>
            </a:r>
            <a:r>
              <a:rPr lang="en-US" sz="2000" dirty="0" err="1">
                <a:latin typeface="Garamond" panose="02020404030301010803" pitchFamily="18" charset="0"/>
              </a:rPr>
              <a:t>w.r.t.</a:t>
            </a:r>
            <a:r>
              <a:rPr lang="en-US" sz="2000" dirty="0">
                <a:latin typeface="Garamond" panose="02020404030301010803" pitchFamily="18" charset="0"/>
              </a:rPr>
              <a:t> its parameters and its Jacobian matrix                   is full-rank) by defining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latin typeface="Garamond" panose="020204040303010108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Then, 	is the first d rows of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3FFE35-1C25-4B77-8950-EB770231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583" y="2101873"/>
            <a:ext cx="3486150" cy="6000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CB6D1A7-E8EE-446A-85EA-0AB6BA81A517}"/>
              </a:ext>
            </a:extLst>
          </p:cNvPr>
          <p:cNvSpPr/>
          <p:nvPr/>
        </p:nvSpPr>
        <p:spPr>
          <a:xfrm>
            <a:off x="5657229" y="1978565"/>
            <a:ext cx="411232" cy="73367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F21B7-6CC1-4CC5-A8D5-31EAE9F4AB4B}"/>
              </a:ext>
            </a:extLst>
          </p:cNvPr>
          <p:cNvSpPr txBox="1"/>
          <p:nvPr/>
        </p:nvSpPr>
        <p:spPr>
          <a:xfrm>
            <a:off x="6123310" y="1865197"/>
            <a:ext cx="1739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 </a:t>
            </a:r>
            <a:r>
              <a:rPr lang="en-US" altLang="zh-CN" sz="1400" dirty="0">
                <a:solidFill>
                  <a:schemeClr val="accent2"/>
                </a:solidFill>
              </a:rPr>
              <a:t>Jacobian matrix of size d x n, which does not have an explicit expression</a:t>
            </a:r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79A6-CD6B-448D-BCAC-0C703D2A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3333548"/>
            <a:ext cx="5105400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FD057-BF69-4C88-AF32-F352E0C3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142" y="3104393"/>
            <a:ext cx="215265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9AE23-84CF-4F5E-911D-F76C23E64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569" y="4833451"/>
            <a:ext cx="11430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D3A8D-358E-42A4-B42D-A210F6893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461" y="4949926"/>
            <a:ext cx="1685925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4F8AE-6D76-455D-8670-818D5A992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960" y="5292491"/>
            <a:ext cx="3181350" cy="714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AF3E3B-0E98-4C5E-912C-DAB064B6A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752" y="6036683"/>
            <a:ext cx="342900" cy="36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593BA7-CA3A-40D6-8C4C-A0CDCC992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959" y="6036683"/>
            <a:ext cx="285750" cy="352425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FB2E098-8E6A-454C-861F-CB8657C36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15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1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Attacking SVM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Original data set: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Attack search space: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Learner (lower-level problem):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Attacker </a:t>
            </a:r>
            <a:r>
              <a:rPr lang="en-US" sz="2000" b="1" dirty="0">
                <a:latin typeface="Garamond" panose="02020404030301010803" pitchFamily="18" charset="0"/>
              </a:rPr>
              <a:t>risk function </a:t>
            </a:r>
            <a:r>
              <a:rPr lang="en-US" sz="2000" dirty="0">
                <a:latin typeface="Garamond" panose="02020404030301010803" pitchFamily="18" charset="0"/>
              </a:rPr>
              <a:t>and </a:t>
            </a:r>
            <a:r>
              <a:rPr lang="en-US" sz="2000" b="1" dirty="0">
                <a:latin typeface="Garamond" panose="02020404030301010803" pitchFamily="18" charset="0"/>
              </a:rPr>
              <a:t>effort function </a:t>
            </a:r>
            <a:r>
              <a:rPr lang="en-US" sz="2000" dirty="0">
                <a:latin typeface="Garamond" panose="02020404030301010803" pitchFamily="18" charset="0"/>
              </a:rPr>
              <a:t>are: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Overall attack problem:</a:t>
            </a:r>
            <a:r>
              <a:rPr lang="en-US" sz="2000" b="1" dirty="0">
                <a:latin typeface="Garamond" panose="02020404030301010803" pitchFamily="18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645C6-E923-4630-8525-62FC316FE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11" y="1859652"/>
            <a:ext cx="1428750" cy="27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96BBD-C29C-48CC-9E98-741D99559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36" y="2184252"/>
            <a:ext cx="2543175" cy="28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9B71B-25D7-4B07-936A-AC83DFF94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726" y="2756659"/>
            <a:ext cx="3789905" cy="1199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ED0C60-5E6E-4A1B-A030-3D0CC915B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102" y="4314204"/>
            <a:ext cx="252412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7192B-DD9B-4B29-B067-267CBE8D6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234" y="4334834"/>
            <a:ext cx="2638425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771A0-9AE7-49BF-B871-569ACB20E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4415" y="5239653"/>
            <a:ext cx="4904762" cy="1161905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2D30CED-0ECC-456E-BC5A-E12EB8022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16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7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Attacking SVM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Gradient calculation: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Risk gradient and effort gradient are: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To calculate 	     , the Jacobian matrix is: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The Jacobian at row </a:t>
            </a:r>
            <a:r>
              <a:rPr lang="en-US" sz="2000" b="1" dirty="0">
                <a:latin typeface="Garamond" panose="02020404030301010803" pitchFamily="18" charset="0"/>
              </a:rPr>
              <a:t>j’ </a:t>
            </a:r>
            <a:r>
              <a:rPr lang="en-US" sz="2000" dirty="0">
                <a:latin typeface="Garamond" panose="02020404030301010803" pitchFamily="18" charset="0"/>
              </a:rPr>
              <a:t>and column </a:t>
            </a:r>
            <a:r>
              <a:rPr lang="en-US" sz="2000" b="1" dirty="0" err="1">
                <a:latin typeface="Garamond" panose="02020404030301010803" pitchFamily="18" charset="0"/>
              </a:rPr>
              <a:t>ij</a:t>
            </a:r>
            <a:r>
              <a:rPr lang="en-US" sz="2000" dirty="0">
                <a:latin typeface="Garamond" panose="02020404030301010803" pitchFamily="18" charset="0"/>
              </a:rPr>
              <a:t> is: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lvl="1"/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The element at row </a:t>
            </a:r>
            <a:r>
              <a:rPr lang="en-US" sz="2000" b="1" dirty="0">
                <a:latin typeface="Garamond" panose="02020404030301010803" pitchFamily="18" charset="0"/>
              </a:rPr>
              <a:t>j’ </a:t>
            </a:r>
            <a:r>
              <a:rPr lang="en-US" sz="2000" dirty="0">
                <a:latin typeface="Garamond" panose="02020404030301010803" pitchFamily="18" charset="0"/>
              </a:rPr>
              <a:t>and column </a:t>
            </a:r>
            <a:r>
              <a:rPr lang="en-US" sz="2000" b="1" dirty="0" err="1">
                <a:latin typeface="Garamond" panose="02020404030301010803" pitchFamily="18" charset="0"/>
              </a:rPr>
              <a:t>ij</a:t>
            </a:r>
            <a:r>
              <a:rPr lang="en-US" sz="2000" dirty="0">
                <a:latin typeface="Garamond" panose="02020404030301010803" pitchFamily="18" charset="0"/>
              </a:rPr>
              <a:t> in	     is: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406E71-0F93-4D92-9666-3D48AAFD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84" y="2096121"/>
            <a:ext cx="4762500" cy="638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4F0C4-1931-45A4-8CEA-431EF0FF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7" y="3050680"/>
            <a:ext cx="2873899" cy="59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E08C8-80D5-46B3-AAE0-ED82CD96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810" y="3649550"/>
            <a:ext cx="581025" cy="371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F4A6F-F7D2-48A4-9348-E78CF268A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861" y="4021025"/>
            <a:ext cx="8382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7F671-EABB-4038-8EBA-5879D6AC4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984" y="4910026"/>
            <a:ext cx="4038759" cy="63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4D8ED-710E-45A7-87C4-4B03BCB2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898" y="5419331"/>
            <a:ext cx="581025" cy="37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F07D7-5465-4B28-91ED-DB3F80D35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576" y="5839567"/>
            <a:ext cx="4762500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4EAAE-1F5E-4C00-856F-76D9665FB037}"/>
              </a:ext>
            </a:extLst>
          </p:cNvPr>
          <p:cNvSpPr txBox="1"/>
          <p:nvPr/>
        </p:nvSpPr>
        <p:spPr>
          <a:xfrm>
            <a:off x="6608107" y="5042118"/>
            <a:ext cx="16912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Modifying point </a:t>
            </a:r>
            <a:r>
              <a:rPr lang="en-US" sz="1600" b="1" dirty="0">
                <a:solidFill>
                  <a:srgbClr val="00B050"/>
                </a:solidFill>
              </a:rPr>
              <a:t>x</a:t>
            </a:r>
            <a:r>
              <a:rPr lang="en-US" sz="1600" dirty="0">
                <a:solidFill>
                  <a:srgbClr val="00B050"/>
                </a:solidFill>
              </a:rPr>
              <a:t> has effect on </a:t>
            </a:r>
            <a:r>
              <a:rPr lang="en-US" sz="1600" b="1" dirty="0">
                <a:solidFill>
                  <a:srgbClr val="00B050"/>
                </a:solidFill>
              </a:rPr>
              <a:t>w</a:t>
            </a:r>
            <a:r>
              <a:rPr lang="en-US" sz="1600" dirty="0">
                <a:solidFill>
                  <a:srgbClr val="00B050"/>
                </a:solidFill>
              </a:rPr>
              <a:t> only if </a:t>
            </a:r>
            <a:r>
              <a:rPr lang="en-US" sz="1600" b="1" dirty="0">
                <a:solidFill>
                  <a:srgbClr val="00B050"/>
                </a:solidFill>
              </a:rPr>
              <a:t>x</a:t>
            </a:r>
            <a:r>
              <a:rPr lang="en-US" sz="1600" dirty="0">
                <a:solidFill>
                  <a:srgbClr val="00B050"/>
                </a:solidFill>
              </a:rPr>
              <a:t> has incurred the hinge loss (i.e., </a:t>
            </a:r>
            <a:r>
              <a:rPr lang="en-US" sz="1600" b="1" dirty="0">
                <a:solidFill>
                  <a:srgbClr val="00B050"/>
                </a:solidFill>
              </a:rPr>
              <a:t>x</a:t>
            </a:r>
            <a:r>
              <a:rPr lang="en-US" sz="1600" dirty="0">
                <a:solidFill>
                  <a:srgbClr val="00B050"/>
                </a:solidFill>
              </a:rPr>
              <a:t> is a support vector)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E882DE7F-CDA8-4B62-9C58-8ED621CF6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17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2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 Attacking SVM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Experiments setting: </a:t>
            </a:r>
            <a:r>
              <a:rPr lang="en-US" sz="2000" dirty="0">
                <a:latin typeface="Garamond" panose="02020404030301010803" pitchFamily="18" charset="0"/>
              </a:rPr>
              <a:t>n = 1600, d – 11, binary classification of wine quality (</a:t>
            </a:r>
            <a:r>
              <a:rPr lang="en-US" sz="2000" b="1" dirty="0">
                <a:latin typeface="Garamond" panose="02020404030301010803" pitchFamily="18" charset="0"/>
              </a:rPr>
              <a:t>y</a:t>
            </a:r>
            <a:r>
              <a:rPr lang="en-US" sz="2000" dirty="0">
                <a:latin typeface="Garamond" panose="02020404030301010803" pitchFamily="18" charset="0"/>
              </a:rPr>
              <a:t>).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Attacker goal: </a:t>
            </a:r>
            <a:r>
              <a:rPr lang="en-US" sz="2000" dirty="0">
                <a:latin typeface="Garamond" panose="02020404030301010803" pitchFamily="18" charset="0"/>
              </a:rPr>
              <a:t>make it looks like only the feature ‘alcohol’ correlates with wine quality.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Garamond" panose="02020404030301010803" pitchFamily="18" charset="0"/>
              </a:rPr>
              <a:t>How to generate the target weight vector w*? </a:t>
            </a:r>
            <a:r>
              <a:rPr lang="en-US" sz="2000" dirty="0">
                <a:latin typeface="Garamond" panose="02020404030301010803" pitchFamily="18" charset="0"/>
              </a:rPr>
              <a:t>Create another set of labels y’ for each data point in D</a:t>
            </a:r>
            <a:r>
              <a:rPr lang="en-US" sz="2000" baseline="-25000" dirty="0">
                <a:latin typeface="Garamond" panose="02020404030301010803" pitchFamily="18" charset="0"/>
              </a:rPr>
              <a:t>0</a:t>
            </a:r>
            <a:r>
              <a:rPr lang="en-US" sz="2000" dirty="0">
                <a:latin typeface="Garamond" panose="02020404030301010803" pitchFamily="18" charset="0"/>
              </a:rPr>
              <a:t>, by threshold the feature ‘alcohol’ &gt; 0, and then learn the </a:t>
            </a:r>
            <a:r>
              <a:rPr lang="en-US" sz="2000" b="1" dirty="0">
                <a:latin typeface="Garamond" panose="02020404030301010803" pitchFamily="18" charset="0"/>
              </a:rPr>
              <a:t>w*</a:t>
            </a:r>
            <a:r>
              <a:rPr lang="en-US" sz="2000" dirty="0">
                <a:latin typeface="Garamond" panose="02020404030301010803" pitchFamily="18" charset="0"/>
              </a:rPr>
              <a:t>.</a:t>
            </a: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B151C4-863F-4EF1-8134-44F24C14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91" y="4061325"/>
            <a:ext cx="7832035" cy="255491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6264F55-7729-4828-8958-21B8B6316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18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3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323363"/>
            <a:ext cx="668070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Attacking Logistic Regression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Original data set: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Attack search space: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Learner (lower-level problem):</a:t>
            </a:r>
            <a:endParaRPr lang="en-US" sz="2000" b="1" dirty="0">
              <a:latin typeface="Garamond" panose="02020404030301010803" pitchFamily="18" charset="0"/>
            </a:endParaRPr>
          </a:p>
          <a:p>
            <a:pPr lvl="1"/>
            <a:endParaRPr lang="en-US" sz="2000" b="1" dirty="0">
              <a:latin typeface="Garamond" panose="02020404030301010803" pitchFamily="18" charset="0"/>
            </a:endParaRPr>
          </a:p>
          <a:p>
            <a:pPr lvl="1"/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Overall attack problem:</a:t>
            </a:r>
            <a:r>
              <a:rPr lang="en-US" sz="2000" b="1" dirty="0">
                <a:latin typeface="Garamond" panose="02020404030301010803" pitchFamily="18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645C6-E923-4630-8525-62FC316F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33" y="1780140"/>
            <a:ext cx="1428750" cy="27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96BBD-C29C-48CC-9E98-741D9955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80" y="2094801"/>
            <a:ext cx="2543175" cy="285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12C681-3F63-4277-885B-A5DFE90A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698" y="2685737"/>
            <a:ext cx="4810125" cy="590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0F22F7-CC99-466D-96C7-E43F4364F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9731" y="3580596"/>
            <a:ext cx="4172043" cy="1040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C1C61-B1EA-4F52-B492-E38EA5496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45" y="4599539"/>
            <a:ext cx="6680707" cy="2218451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AE9E6DA-318D-42C3-9F19-275DF6B03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19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1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F5C07-D02E-4D41-B6B8-CDB376D6D16F}"/>
              </a:ext>
            </a:extLst>
          </p:cNvPr>
          <p:cNvSpPr txBox="1"/>
          <p:nvPr/>
        </p:nvSpPr>
        <p:spPr>
          <a:xfrm>
            <a:off x="434242" y="979640"/>
            <a:ext cx="7490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 Machine teaching – an inverse problem of machine learning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5D614-BBE8-49EE-9EE0-59812169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90" y="2306537"/>
            <a:ext cx="3907925" cy="19557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925826-1320-4367-B4EA-59C490482F99}"/>
              </a:ext>
            </a:extLst>
          </p:cNvPr>
          <p:cNvSpPr txBox="1"/>
          <p:nvPr/>
        </p:nvSpPr>
        <p:spPr>
          <a:xfrm>
            <a:off x="2184695" y="1939793"/>
            <a:ext cx="256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badi Extra Light" panose="020B0204020104020204" pitchFamily="34" charset="0"/>
              </a:rPr>
              <a:t>Machine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D29161-3471-4577-B501-A00100032D49}"/>
              </a:ext>
            </a:extLst>
          </p:cNvPr>
          <p:cNvSpPr txBox="1"/>
          <p:nvPr/>
        </p:nvSpPr>
        <p:spPr>
          <a:xfrm>
            <a:off x="2249341" y="4248092"/>
            <a:ext cx="2087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badi Extra Light" panose="020B0204020104020204" pitchFamily="34" charset="0"/>
              </a:rPr>
              <a:t>Machine Teaching</a:t>
            </a:r>
          </a:p>
        </p:txBody>
      </p:sp>
      <p:sp>
        <p:nvSpPr>
          <p:cNvPr id="20" name="Rectangle: Rounded Corners 12">
            <a:extLst>
              <a:ext uri="{FF2B5EF4-FFF2-40B4-BE49-F238E27FC236}">
                <a16:creationId xmlns:a16="http://schemas.microsoft.com/office/drawing/2014/main" id="{B5196F37-F634-40C2-8DB8-1BFEC129FC08}"/>
              </a:ext>
            </a:extLst>
          </p:cNvPr>
          <p:cNvSpPr/>
          <p:nvPr/>
        </p:nvSpPr>
        <p:spPr>
          <a:xfrm>
            <a:off x="609340" y="2316715"/>
            <a:ext cx="4422588" cy="1007006"/>
          </a:xfrm>
          <a:prstGeom prst="roundRect">
            <a:avLst/>
          </a:prstGeom>
          <a:gradFill flip="none" rotWithShape="1">
            <a:gsLst>
              <a:gs pos="28000">
                <a:srgbClr val="00B0F0">
                  <a:tint val="66000"/>
                  <a:satMod val="160000"/>
                  <a:alpha val="2000"/>
                  <a:lumMod val="46000"/>
                  <a:lumOff val="54000"/>
                </a:srgbClr>
              </a:gs>
              <a:gs pos="100000">
                <a:srgbClr val="00B0F0">
                  <a:tint val="44500"/>
                  <a:satMod val="160000"/>
                  <a:alpha val="7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13">
            <a:extLst>
              <a:ext uri="{FF2B5EF4-FFF2-40B4-BE49-F238E27FC236}">
                <a16:creationId xmlns:a16="http://schemas.microsoft.com/office/drawing/2014/main" id="{F17CCA66-1F2C-4BC9-A324-207267D60F23}"/>
              </a:ext>
            </a:extLst>
          </p:cNvPr>
          <p:cNvSpPr/>
          <p:nvPr/>
        </p:nvSpPr>
        <p:spPr>
          <a:xfrm>
            <a:off x="609341" y="3335650"/>
            <a:ext cx="4422588" cy="898444"/>
          </a:xfrm>
          <a:prstGeom prst="roundRect">
            <a:avLst/>
          </a:prstGeom>
          <a:gradFill flip="none" rotWithShape="1">
            <a:gsLst>
              <a:gs pos="8000">
                <a:schemeClr val="accent5">
                  <a:lumMod val="45000"/>
                  <a:lumOff val="55000"/>
                  <a:alpha val="0"/>
                </a:schemeClr>
              </a:gs>
              <a:gs pos="72000">
                <a:srgbClr val="FF0000">
                  <a:alpha val="22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35EE7-D5C1-4A5F-8C6A-7EDC3C48F8ED}"/>
              </a:ext>
            </a:extLst>
          </p:cNvPr>
          <p:cNvSpPr txBox="1"/>
          <p:nvPr/>
        </p:nvSpPr>
        <p:spPr>
          <a:xfrm>
            <a:off x="5298076" y="2541863"/>
            <a:ext cx="3058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abic Typesetting" panose="020B0604020202020204" pitchFamily="66" charset="-78"/>
              </a:rPr>
              <a:t>W*</a:t>
            </a:r>
            <a:r>
              <a:rPr lang="en-US" sz="1600" dirty="0"/>
              <a:t>: </a:t>
            </a:r>
            <a:r>
              <a:rPr lang="en-US" sz="1600" b="1" dirty="0">
                <a:latin typeface="Abadi Extra Light" panose="020B0204020104020204" pitchFamily="34" charset="0"/>
              </a:rPr>
              <a:t>Target concept (e.g., a coefficient vector in Logistic Regression)</a:t>
            </a:r>
          </a:p>
          <a:p>
            <a:r>
              <a:rPr lang="en-US" sz="24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A</a:t>
            </a:r>
            <a:r>
              <a:rPr lang="en-US" sz="2400" b="1" dirty="0">
                <a:latin typeface="Abadi Extra Light" panose="020B0204020104020204" pitchFamily="34" charset="0"/>
              </a:rPr>
              <a:t>: </a:t>
            </a:r>
            <a:r>
              <a:rPr lang="en-US" sz="1600" b="1" dirty="0">
                <a:latin typeface="Abadi Extra Light" panose="020B0204020104020204" pitchFamily="34" charset="0"/>
              </a:rPr>
              <a:t>Learning algorithm (e.g., gradient descent)</a:t>
            </a:r>
          </a:p>
          <a:p>
            <a:r>
              <a:rPr lang="en-US" sz="24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D</a:t>
            </a:r>
            <a:r>
              <a:rPr lang="en-US" sz="2400" b="1" dirty="0">
                <a:latin typeface="Abadi Extra Light" panose="020B0204020104020204" pitchFamily="34" charset="0"/>
              </a:rPr>
              <a:t>: </a:t>
            </a:r>
            <a:r>
              <a:rPr lang="en-US" sz="1600" b="1" dirty="0">
                <a:latin typeface="Abadi Extra Light" panose="020B0204020104020204" pitchFamily="34" charset="0"/>
              </a:rPr>
              <a:t>Training set (e.g., examples)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11C3F43-4E90-4950-8138-F0F6B6D5A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U</a:t>
            </a:r>
            <a:r>
              <a:rPr lang="en-US" altLang="zh-CN" sz="2800" b="1" dirty="0">
                <a:solidFill>
                  <a:srgbClr val="0432FF"/>
                </a:solidFill>
              </a:rPr>
              <a:t>sing </a:t>
            </a:r>
            <a:r>
              <a:rPr lang="en-US" sz="2800" b="1" dirty="0">
                <a:solidFill>
                  <a:srgbClr val="0432FF"/>
                </a:solidFill>
              </a:rPr>
              <a:t>Machine Teaching to Attack Training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820B8-5E9F-48B1-884F-88B73D79403E}"/>
              </a:ext>
            </a:extLst>
          </p:cNvPr>
          <p:cNvSpPr txBox="1"/>
          <p:nvPr/>
        </p:nvSpPr>
        <p:spPr>
          <a:xfrm>
            <a:off x="488879" y="1411815"/>
            <a:ext cx="66807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Attacking Linear Regression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Original data set: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Attack search space: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Learner (lower-level problem):</a:t>
            </a:r>
            <a:endParaRPr lang="en-US" sz="2000" b="1" dirty="0">
              <a:latin typeface="Garamond" panose="02020404030301010803" pitchFamily="18" charset="0"/>
            </a:endParaRPr>
          </a:p>
          <a:p>
            <a:pPr lvl="1"/>
            <a:endParaRPr lang="en-US" sz="2000" b="1" dirty="0">
              <a:latin typeface="Garamond" panose="02020404030301010803" pitchFamily="18" charset="0"/>
            </a:endParaRPr>
          </a:p>
          <a:p>
            <a:pPr lvl="1"/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Overall attack problem:</a:t>
            </a:r>
            <a:r>
              <a:rPr lang="en-US" sz="2000" b="1" dirty="0">
                <a:latin typeface="Garamond" panose="02020404030301010803" pitchFamily="18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000" b="1" dirty="0">
              <a:latin typeface="Garamond" panose="02020404030301010803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A8C5F-4FB1-41CF-86B9-AFDCCB07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33" y="1839774"/>
            <a:ext cx="1428750" cy="27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B9560-B463-41A4-BE37-9CA0022B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94" y="2808173"/>
            <a:ext cx="2371725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967C3-5A9A-4568-8EF4-70E0196C2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856" y="3709897"/>
            <a:ext cx="2324100" cy="514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79BC1-D71F-4F49-8071-09B71B292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234" y="3757522"/>
            <a:ext cx="230505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073D-8104-4D6E-884B-EC70B542E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485" y="4325673"/>
            <a:ext cx="6849497" cy="2494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294F2-FF39-4771-9F3A-1F316E460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002" y="2132220"/>
            <a:ext cx="2780952" cy="342857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488CAAF-4033-4D00-A986-3FE82C6BE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20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7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7496" y="768325"/>
            <a:ext cx="8285092" cy="1325563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Georgia" charset="0"/>
              </a:rPr>
              <a:t>Adversarial Attacks on Graph Embedding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367496" y="2239963"/>
            <a:ext cx="8285092" cy="835025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13294B"/>
                </a:solidFill>
                <a:latin typeface="Calibri" charset="0"/>
                <a:ea typeface="Calibri" charset="0"/>
                <a:cs typeface="Calibri" charset="0"/>
              </a:rPr>
              <a:t>Presented by Jun Wu</a:t>
            </a:r>
          </a:p>
          <a:p>
            <a:pPr algn="ctr"/>
            <a:r>
              <a:rPr lang="en-US" sz="2000" dirty="0">
                <a:solidFill>
                  <a:srgbClr val="13294B"/>
                </a:solidFill>
                <a:latin typeface="Calibri" charset="0"/>
                <a:ea typeface="Calibri" charset="0"/>
                <a:cs typeface="Calibri" charset="0"/>
              </a:rPr>
              <a:t>Email: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junwu3@illinois.edu</a:t>
            </a:r>
            <a:endParaRPr lang="en-US" sz="2000" dirty="0">
              <a:solidFill>
                <a:srgbClr val="13294B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2000" dirty="0">
              <a:solidFill>
                <a:srgbClr val="13294B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A7FBD-94CC-48AD-8701-5CA9BFC8A109}"/>
              </a:ext>
            </a:extLst>
          </p:cNvPr>
          <p:cNvSpPr/>
          <p:nvPr/>
        </p:nvSpPr>
        <p:spPr>
          <a:xfrm>
            <a:off x="2415876" y="6396335"/>
            <a:ext cx="6728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1" dirty="0"/>
              <a:t>Part of slides adapted from Aleksandar </a:t>
            </a:r>
            <a:r>
              <a:rPr lang="en-US" sz="1200" b="1" i="1" dirty="0" err="1"/>
              <a:t>Bojchevski</a:t>
            </a:r>
            <a:r>
              <a:rPr lang="en-US" sz="1200" b="1" i="1" dirty="0"/>
              <a:t> &amp; Stephan </a:t>
            </a:r>
            <a:r>
              <a:rPr lang="en-US" sz="1200" b="1" i="1" dirty="0" err="1"/>
              <a:t>Günnemann</a:t>
            </a:r>
            <a:r>
              <a:rPr lang="en-US" sz="1200" b="1" i="1" dirty="0"/>
              <a:t>:</a:t>
            </a:r>
          </a:p>
          <a:p>
            <a:r>
              <a:rPr lang="en-US" sz="1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https://icml.cc/media/Slides/icml/2019/grandball(11-11-00)-11-11-00-4730-adversarial_att.pdf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6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Background: Node Embedding</a:t>
            </a:r>
            <a:endParaRPr lang="en-US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Objective: Every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 is mapped to a low-dimensional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 such that the graph structure is captured</a:t>
                </a:r>
                <a:endParaRPr lang="en-US" sz="2000" dirty="0">
                  <a:solidFill>
                    <a:srgbClr val="13294B"/>
                  </a:solidFill>
                  <a:latin typeface="Garamond" panose="02020404030301010803" pitchFamily="18" charset="0"/>
                  <a:ea typeface="Calibri" charset="0"/>
                  <a:cs typeface="Calibri" charset="0"/>
                </a:endParaRPr>
              </a:p>
              <a:p>
                <a:endParaRPr lang="en-US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22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4032F-F97A-4365-8B87-B57D903D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26" y="2795623"/>
            <a:ext cx="6662057" cy="1396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482CFB-30EF-480A-851A-57A5F66E0D0B}"/>
              </a:ext>
            </a:extLst>
          </p:cNvPr>
          <p:cNvSpPr/>
          <p:nvPr/>
        </p:nvSpPr>
        <p:spPr>
          <a:xfrm>
            <a:off x="380999" y="5247211"/>
            <a:ext cx="7705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Garamond" panose="02020404030301010803" pitchFamily="18" charset="0"/>
              </a:rPr>
              <a:t>Similar nodes are close to each other in the embedding space. </a:t>
            </a:r>
          </a:p>
        </p:txBody>
      </p:sp>
    </p:spTree>
    <p:extLst>
      <p:ext uri="{BB962C8B-B14F-4D97-AF65-F5344CB8AC3E}">
        <p14:creationId xmlns:p14="http://schemas.microsoft.com/office/powerpoint/2010/main" val="343208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Background: Node Embedding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23</a:t>
            </a:fld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950E851-AC32-4981-A8B1-E23907DD3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31128"/>
              </p:ext>
            </p:extLst>
          </p:nvPr>
        </p:nvGraphicFramePr>
        <p:xfrm>
          <a:off x="199053" y="961573"/>
          <a:ext cx="8055429" cy="4133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6286">
                  <a:extLst>
                    <a:ext uri="{9D8B030D-6E8A-4147-A177-3AD203B41FA5}">
                      <a16:colId xmlns:a16="http://schemas.microsoft.com/office/drawing/2014/main" val="2774941411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233951423"/>
                    </a:ext>
                  </a:extLst>
                </a:gridCol>
                <a:gridCol w="3502090">
                  <a:extLst>
                    <a:ext uri="{9D8B030D-6E8A-4147-A177-3AD203B41FA5}">
                      <a16:colId xmlns:a16="http://schemas.microsoft.com/office/drawing/2014/main" val="3039493216"/>
                    </a:ext>
                  </a:extLst>
                </a:gridCol>
              </a:tblGrid>
              <a:tr h="82671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Garamond" panose="02020404030301010803" pitchFamily="18" charset="0"/>
                        </a:rPr>
                        <a:t>Random Walk 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Garamond" panose="02020404030301010803" pitchFamily="18" charset="0"/>
                        </a:rPr>
                        <a:t>Graph Convolution 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539321"/>
                  </a:ext>
                </a:extLst>
              </a:tr>
              <a:tr h="8267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Plain network </a:t>
                      </a:r>
                    </a:p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without node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Attributed network</a:t>
                      </a:r>
                    </a:p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with node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45340"/>
                  </a:ext>
                </a:extLst>
              </a:tr>
              <a:tr h="8267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Node embeddings</a:t>
                      </a:r>
                    </a:p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Garamond" panose="02020404030301010803" pitchFamily="18" charset="0"/>
                        </a:rPr>
                        <a:t>unsupervised</a:t>
                      </a:r>
                      <a:r>
                        <a:rPr lang="en-US" sz="1600" dirty="0"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Node embedding</a:t>
                      </a:r>
                    </a:p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Predictive node class-label</a:t>
                      </a:r>
                    </a:p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chemeClr val="accent2"/>
                          </a:solidFill>
                          <a:latin typeface="Garamond" panose="02020404030301010803" pitchFamily="18" charset="0"/>
                        </a:rPr>
                        <a:t>semi-supervised</a:t>
                      </a:r>
                      <a:r>
                        <a:rPr lang="en-US" sz="1600" dirty="0">
                          <a:latin typeface="Garamond" panose="02020404030301010803" pitchFamily="18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149890"/>
                  </a:ext>
                </a:extLst>
              </a:tr>
              <a:tr h="8267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Assumption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Nearby nodes share the similar embeddings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Nearby nodes share the similar embeddings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976885"/>
                  </a:ext>
                </a:extLst>
              </a:tr>
              <a:tr h="82671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Key idea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Maximize the likelihood of positive node-context pairs sampled by (biased) random 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Recursively aggregate node messages along edges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257603"/>
                  </a:ext>
                </a:extLst>
              </a:tr>
            </a:tbl>
          </a:graphicData>
        </a:graphic>
      </p:graphicFrame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E4E9E5-CD05-48B9-A1F9-9D769C9A5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16516"/>
              </p:ext>
            </p:extLst>
          </p:nvPr>
        </p:nvGraphicFramePr>
        <p:xfrm>
          <a:off x="199053" y="5626878"/>
          <a:ext cx="8055429" cy="57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065">
                  <a:extLst>
                    <a:ext uri="{9D8B030D-6E8A-4147-A177-3AD203B41FA5}">
                      <a16:colId xmlns:a16="http://schemas.microsoft.com/office/drawing/2014/main" val="850456586"/>
                    </a:ext>
                  </a:extLst>
                </a:gridCol>
                <a:gridCol w="3247053">
                  <a:extLst>
                    <a:ext uri="{9D8B030D-6E8A-4147-A177-3AD203B41FA5}">
                      <a16:colId xmlns:a16="http://schemas.microsoft.com/office/drawing/2014/main" val="3425198399"/>
                    </a:ext>
                  </a:extLst>
                </a:gridCol>
                <a:gridCol w="3508311">
                  <a:extLst>
                    <a:ext uri="{9D8B030D-6E8A-4147-A177-3AD203B41FA5}">
                      <a16:colId xmlns:a16="http://schemas.microsoft.com/office/drawing/2014/main" val="977156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Garamond" panose="02020404030301010803" pitchFamily="18" charset="0"/>
                        </a:rPr>
                        <a:t>Attacks</a:t>
                      </a: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Aleksandar 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Bojchevski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, and Stephan 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Günnemann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. "</a:t>
                      </a:r>
                      <a:r>
                        <a:rPr lang="en-US" sz="1050" b="1" i="1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Adversarial attacks on node embeddings via graph poisoning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." In </a:t>
                      </a:r>
                      <a:r>
                        <a:rPr lang="en-US" sz="1050" b="0" i="1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ICML 2019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.</a:t>
                      </a:r>
                      <a:endParaRPr lang="en-US" sz="105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Daniel 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Zügner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, and Stephan </a:t>
                      </a:r>
                      <a:r>
                        <a:rPr lang="en-US" sz="1050" b="0" i="0" kern="1200" dirty="0" err="1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Günnemann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. "</a:t>
                      </a:r>
                      <a:r>
                        <a:rPr lang="en-US" sz="1050" b="1" i="1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Adversarial attacks on graph neural networks via meta learning</a:t>
                      </a:r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." </a:t>
                      </a:r>
                      <a:r>
                        <a:rPr lang="en-US" sz="1050" b="0" i="1" kern="1200" dirty="0"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ICLR 2019.</a:t>
                      </a:r>
                      <a:endParaRPr lang="en-US" sz="105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361153"/>
                  </a:ext>
                </a:extLst>
              </a:tr>
            </a:tbl>
          </a:graphicData>
        </a:graphic>
      </p:graphicFrame>
      <p:sp>
        <p:nvSpPr>
          <p:cNvPr id="15" name="Arrow: Down 14">
            <a:extLst>
              <a:ext uri="{FF2B5EF4-FFF2-40B4-BE49-F238E27FC236}">
                <a16:creationId xmlns:a16="http://schemas.microsoft.com/office/drawing/2014/main" id="{357A2225-59A6-40C0-B9D9-417E816A5828}"/>
              </a:ext>
            </a:extLst>
          </p:cNvPr>
          <p:cNvSpPr/>
          <p:nvPr/>
        </p:nvSpPr>
        <p:spPr>
          <a:xfrm>
            <a:off x="2892489" y="5050971"/>
            <a:ext cx="404327" cy="62187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36DDE4-E4A8-4A10-9870-60F5DFC39F51}"/>
              </a:ext>
            </a:extLst>
          </p:cNvPr>
          <p:cNvSpPr/>
          <p:nvPr/>
        </p:nvSpPr>
        <p:spPr>
          <a:xfrm>
            <a:off x="6323048" y="5060307"/>
            <a:ext cx="404327" cy="62187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Random Walk Based Embedding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24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9E8E8-8518-478E-AC27-E12A7C4BF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8" y="1468017"/>
            <a:ext cx="6900552" cy="41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5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Random Walk Based Embedding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It is close to train a language model, e.g., word2vec</a:t>
            </a: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Nodes = words</a:t>
            </a: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(Biased) random walks = sentences</a:t>
            </a:r>
          </a:p>
          <a:p>
            <a:pPr lvl="1"/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Nodes that </a:t>
            </a:r>
            <a:r>
              <a:rPr lang="en-US" sz="2000" dirty="0">
                <a:solidFill>
                  <a:srgbClr val="FA6300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co-occur</a:t>
            </a:r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 in the random-walks have </a:t>
            </a:r>
            <a:r>
              <a:rPr lang="en-US" sz="2000" dirty="0">
                <a:solidFill>
                  <a:srgbClr val="FA6300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similar</a:t>
            </a:r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 embeddings.</a:t>
            </a:r>
          </a:p>
          <a:p>
            <a:pPr lvl="2"/>
            <a:r>
              <a:rPr lang="en-US" sz="16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Skip-gram with negative sampling: use the current node to predict its context, while node-context pairs are extracted by random walk</a:t>
            </a:r>
          </a:p>
          <a:p>
            <a:pPr lvl="2"/>
            <a:endParaRPr lang="en-US" sz="12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For example: DeepWalk, node2vec, etc.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25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09B8E-9FAA-4E39-A7F2-27E5092C4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60" y="2820205"/>
            <a:ext cx="5838054" cy="1254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F8F30B-7B84-4816-BFCA-3F0483935B99}"/>
              </a:ext>
            </a:extLst>
          </p:cNvPr>
          <p:cNvSpPr/>
          <p:nvPr/>
        </p:nvSpPr>
        <p:spPr>
          <a:xfrm>
            <a:off x="1" y="6150243"/>
            <a:ext cx="8358551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Bryan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Perozzi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, Rami Al-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Rfou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, and Steven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Skiena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. "DeepWalk: Online learning of social representations." In </a:t>
            </a:r>
            <a:r>
              <a:rPr lang="en-US" sz="10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20th ACM SIGKDD international conference on Knowledge discovery and data mining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, pp. 701-710. ACM, 2014.</a:t>
            </a:r>
          </a:p>
          <a:p>
            <a:r>
              <a:rPr lang="en-US" sz="1000" dirty="0">
                <a:solidFill>
                  <a:schemeClr val="bg1"/>
                </a:solidFill>
              </a:rPr>
              <a:t>Grover, Aditya, and Jure </a:t>
            </a:r>
            <a:r>
              <a:rPr lang="en-US" sz="1000" dirty="0" err="1">
                <a:solidFill>
                  <a:schemeClr val="bg1"/>
                </a:solidFill>
              </a:rPr>
              <a:t>Leskovec</a:t>
            </a:r>
            <a:r>
              <a:rPr lang="en-US" sz="1000" dirty="0">
                <a:solidFill>
                  <a:schemeClr val="bg1"/>
                </a:solidFill>
              </a:rPr>
              <a:t>. "node2vec: Scalable feature learning for networks." In Proceedings of the 22nd ACM SIGKDD international conference on Knowledge discovery and data mining, pp. 855-864. ACM, 2016.</a:t>
            </a:r>
          </a:p>
        </p:txBody>
      </p:sp>
    </p:spTree>
    <p:extLst>
      <p:ext uri="{BB962C8B-B14F-4D97-AF65-F5344CB8AC3E}">
        <p14:creationId xmlns:p14="http://schemas.microsoft.com/office/powerpoint/2010/main" val="303131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Are node embeddings robust to</a:t>
            </a:r>
            <a:br>
              <a:rPr lang="en-US" sz="2800" b="1" dirty="0">
                <a:solidFill>
                  <a:srgbClr val="00B050"/>
                </a:solidFill>
                <a:latin typeface="Georgia" charset="0"/>
              </a:rPr>
            </a:br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adversarial attacks?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Plain network (undirected, unweighted network)</a:t>
            </a: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Graph structure attack: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add/remove edges </a:t>
            </a:r>
            <a:r>
              <a:rPr lang="en-US" sz="2000" dirty="0">
                <a:latin typeface="Garamond" panose="02020404030301010803" pitchFamily="18" charset="0"/>
                <a:ea typeface="Calibri" charset="0"/>
                <a:cs typeface="Calibri" charset="0"/>
              </a:rPr>
              <a:t>(limited budget)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Garamond" panose="02020404030301010803" pitchFamily="18" charset="0"/>
                <a:ea typeface="Calibri" charset="0"/>
                <a:cs typeface="Calibri" charset="0"/>
              </a:rPr>
              <a:t> Questions: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ea typeface="Calibri" charset="0"/>
                <a:cs typeface="Calibri" charset="0"/>
              </a:rPr>
              <a:t>Q1: How is the overall </a:t>
            </a:r>
            <a:r>
              <a:rPr lang="en-US" sz="2000" dirty="0">
                <a:solidFill>
                  <a:srgbClr val="FF0000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embedding quality </a:t>
            </a:r>
            <a:r>
              <a:rPr lang="en-US" sz="2000" dirty="0">
                <a:latin typeface="Garamond" panose="02020404030301010803" pitchFamily="18" charset="0"/>
                <a:ea typeface="Calibri" charset="0"/>
                <a:cs typeface="Calibri" charset="0"/>
              </a:rPr>
              <a:t>affected by adversarial attack?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ea typeface="Calibri" charset="0"/>
                <a:cs typeface="Calibri" charset="0"/>
              </a:rPr>
              <a:t>Q2: How do these attacks affect the downstream tasks?</a:t>
            </a:r>
          </a:p>
          <a:p>
            <a:pPr lvl="1"/>
            <a:endParaRPr lang="en-US" sz="16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26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8EFC3-C76D-43F4-91ED-0AB1BEF3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8" y="2670129"/>
            <a:ext cx="6624735" cy="12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70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Poisoning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Objective: attack the node embedding quality</a:t>
                </a:r>
              </a:p>
              <a:p>
                <a:pPr lvl="1"/>
                <a:r>
                  <a:rPr lang="en-US" sz="20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The quality of node embedding is measured by the loss function of the model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ℒ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13294B"/>
                  </a:solidFill>
                  <a:latin typeface="Garamond" panose="02020404030301010803" pitchFamily="18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mbria Math" panose="02040503050406030204" pitchFamily="18" charset="0"/>
                    <a:cs typeface="Calibri" charset="0"/>
                  </a:rPr>
                  <a:t>E.g., the loss function of DeepWalk is</a:t>
                </a:r>
              </a:p>
              <a:p>
                <a:pPr lvl="1"/>
                <a:endParaRPr lang="en-US" sz="100" dirty="0">
                  <a:solidFill>
                    <a:srgbClr val="13294B"/>
                  </a:solidFill>
                  <a:latin typeface="Garamond" panose="02020404030301010803" pitchFamily="18" charset="0"/>
                  <a:ea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ℒ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𝑍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𝑃𝑟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, 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~</m:t>
                      </m:r>
                      <m:r>
                        <a:rPr lang="en-US" sz="20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𝑅𝑊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13294B"/>
                  </a:solidFill>
                  <a:latin typeface="Garamond" panose="02020404030301010803" pitchFamily="18" charset="0"/>
                  <a:ea typeface="Calibri" charset="0"/>
                  <a:cs typeface="Calibri" charset="0"/>
                </a:endParaRPr>
              </a:p>
              <a:p>
                <a:endParaRPr lang="en-US" sz="2400" dirty="0">
                  <a:solidFill>
                    <a:srgbClr val="13294B"/>
                  </a:solidFill>
                  <a:latin typeface="Garamond" panose="02020404030301010803" pitchFamily="18" charset="0"/>
                  <a:ea typeface="Calibri" charset="0"/>
                  <a:cs typeface="Calibri" charset="0"/>
                </a:endParaRPr>
              </a:p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Bi-level optimization problem</a:t>
                </a:r>
              </a:p>
              <a:p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27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/>
              <p:nvPr/>
            </p:nvSpPr>
            <p:spPr>
              <a:xfrm>
                <a:off x="4696402" y="12440"/>
                <a:ext cx="3687933" cy="16004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input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 of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random walk sentences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02" y="12440"/>
                <a:ext cx="3687933" cy="1600438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CEAC984-EAEA-498C-BCEA-670D141135B5}"/>
              </a:ext>
            </a:extLst>
          </p:cNvPr>
          <p:cNvSpPr/>
          <p:nvPr/>
        </p:nvSpPr>
        <p:spPr>
          <a:xfrm>
            <a:off x="2327469" y="4193637"/>
            <a:ext cx="27762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Garamond" panose="02020404030301010803" pitchFamily="18" charset="0"/>
              </a:rPr>
              <a:t>The graph after perturbing some edges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3ED5B3-A21F-424B-873F-B3757E589D92}"/>
              </a:ext>
            </a:extLst>
          </p:cNvPr>
          <p:cNvSpPr/>
          <p:nvPr/>
        </p:nvSpPr>
        <p:spPr>
          <a:xfrm>
            <a:off x="3872413" y="4482754"/>
            <a:ext cx="102426" cy="257200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E66CB4-C050-41C3-8576-FB931CEC86A4}"/>
                  </a:ext>
                </a:extLst>
              </p:cNvPr>
              <p:cNvSpPr/>
              <p:nvPr/>
            </p:nvSpPr>
            <p:spPr>
              <a:xfrm>
                <a:off x="3575196" y="6417182"/>
                <a:ext cx="342276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The optimal embedding from the graph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200" b="1" dirty="0">
                  <a:solidFill>
                    <a:srgbClr val="FF000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E66CB4-C050-41C3-8576-FB931CEC8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196" y="6417182"/>
                <a:ext cx="3422763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8CBA5AB6-6630-49AF-BBE0-517A23258518}"/>
              </a:ext>
            </a:extLst>
          </p:cNvPr>
          <p:cNvSpPr/>
          <p:nvPr/>
        </p:nvSpPr>
        <p:spPr>
          <a:xfrm rot="10800000">
            <a:off x="4988975" y="5051258"/>
            <a:ext cx="102428" cy="1365924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1C82D7D-1318-42F6-96F6-1B3BAA58064B}"/>
              </a:ext>
            </a:extLst>
          </p:cNvPr>
          <p:cNvSpPr/>
          <p:nvPr/>
        </p:nvSpPr>
        <p:spPr>
          <a:xfrm rot="10800000">
            <a:off x="2702980" y="5545782"/>
            <a:ext cx="102427" cy="211609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866C10-E8A0-4B35-B021-074FF133C034}"/>
                  </a:ext>
                </a:extLst>
              </p:cNvPr>
              <p:cNvSpPr/>
              <p:nvPr/>
            </p:nvSpPr>
            <p:spPr>
              <a:xfrm>
                <a:off x="381000" y="5736048"/>
                <a:ext cx="4191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Constraint: fixed number of flips (user-defined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12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866C10-E8A0-4B35-B021-074FF133C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736048"/>
                <a:ext cx="4191000" cy="276999"/>
              </a:xfrm>
              <a:prstGeom prst="rect">
                <a:avLst/>
              </a:prstGeom>
              <a:blipFill>
                <a:blip r:embed="rId6"/>
                <a:stretch>
                  <a:fillRect l="-146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9D0E5-AE84-4071-94F5-441AE3E7011A}"/>
                  </a:ext>
                </a:extLst>
              </p:cNvPr>
              <p:cNvSpPr txBox="1"/>
              <p:nvPr/>
            </p:nvSpPr>
            <p:spPr>
              <a:xfrm>
                <a:off x="1555208" y="4757745"/>
                <a:ext cx="5529399" cy="423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9D0E5-AE84-4071-94F5-441AE3E7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208" y="4757745"/>
                <a:ext cx="5529399" cy="423001"/>
              </a:xfrm>
              <a:prstGeom prst="rect">
                <a:avLst/>
              </a:prstGeom>
              <a:blipFill>
                <a:blip r:embed="rId8"/>
                <a:stretch>
                  <a:fillRect l="-441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854C1-DCAD-4C31-9ADF-F4FC1D50548D}"/>
                  </a:ext>
                </a:extLst>
              </p:cNvPr>
              <p:cNvSpPr txBox="1"/>
              <p:nvPr/>
            </p:nvSpPr>
            <p:spPr>
              <a:xfrm>
                <a:off x="1564534" y="5272066"/>
                <a:ext cx="2904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854C1-DCAD-4C31-9ADF-F4FC1D50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34" y="5272066"/>
                <a:ext cx="2904064" cy="276999"/>
              </a:xfrm>
              <a:prstGeom prst="rect">
                <a:avLst/>
              </a:prstGeom>
              <a:blipFill>
                <a:blip r:embed="rId9"/>
                <a:stretch>
                  <a:fillRect l="-630" t="-2222" r="-189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810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Challenges</a:t>
            </a:r>
            <a:endParaRPr lang="en-US" sz="3200" b="1" dirty="0">
              <a:solidFill>
                <a:srgbClr val="00B050"/>
              </a:solidFill>
              <a:latin typeface="Georgia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28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/>
              <p:nvPr/>
            </p:nvSpPr>
            <p:spPr>
              <a:xfrm>
                <a:off x="4696402" y="12440"/>
                <a:ext cx="3789051" cy="16004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input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 of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random walk sentences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02" y="12440"/>
                <a:ext cx="3789051" cy="1600438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F22733-21D1-40B7-9DAB-71CD21CB45B2}"/>
                  </a:ext>
                </a:extLst>
              </p:cNvPr>
              <p:cNvSpPr txBox="1"/>
              <p:nvPr/>
            </p:nvSpPr>
            <p:spPr>
              <a:xfrm>
                <a:off x="870858" y="2592280"/>
                <a:ext cx="3981667" cy="875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𝑅𝑊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F22733-21D1-40B7-9DAB-71CD21CB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8" y="2592280"/>
                <a:ext cx="3981667" cy="875176"/>
              </a:xfrm>
              <a:prstGeom prst="rect">
                <a:avLst/>
              </a:prstGeom>
              <a:blipFill>
                <a:blip r:embed="rId4"/>
                <a:stretch>
                  <a:fillRect t="-144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CF70D2-18A4-4E3A-A49C-DEBE6E11BA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7406" y="2909700"/>
            <a:ext cx="2027854" cy="2005871"/>
          </a:xfrm>
          <a:prstGeom prst="bentConnector3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F9AA-A4D2-4F5D-8EA6-834DFFAD7824}"/>
              </a:ext>
            </a:extLst>
          </p:cNvPr>
          <p:cNvSpPr/>
          <p:nvPr/>
        </p:nvSpPr>
        <p:spPr>
          <a:xfrm>
            <a:off x="870857" y="4350014"/>
            <a:ext cx="64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Garamond" panose="02020404030301010803" pitchFamily="18" charset="0"/>
              </a:rPr>
              <a:t>C1: Combinatorial search space. </a:t>
            </a:r>
            <a:endParaRPr lang="en-US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aramond" panose="02020404030301010803" pitchFamily="18" charset="0"/>
              </a:rPr>
              <a:t>C2: Bi-level optimization problem. </a:t>
            </a:r>
          </a:p>
          <a:p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C3: Inner optimization includes non-differentiable sampling.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9A8961-4CE5-40A5-9406-7EE2F537E77D}"/>
              </a:ext>
            </a:extLst>
          </p:cNvPr>
          <p:cNvSpPr/>
          <p:nvPr/>
        </p:nvSpPr>
        <p:spPr>
          <a:xfrm>
            <a:off x="2859056" y="2043391"/>
            <a:ext cx="2219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Garamond" panose="02020404030301010803" pitchFamily="18" charset="0"/>
              </a:rPr>
              <a:t>The loss function of DeepWalk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B745D2-4EA6-4E92-A31D-93AB98631EC3}"/>
              </a:ext>
            </a:extLst>
          </p:cNvPr>
          <p:cNvSpPr/>
          <p:nvPr/>
        </p:nvSpPr>
        <p:spPr>
          <a:xfrm>
            <a:off x="3903515" y="2336714"/>
            <a:ext cx="102426" cy="257200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F65447B-0AEC-4799-9482-1C62526CE286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>
            <a:off x="258785" y="3538374"/>
            <a:ext cx="1885378" cy="661233"/>
          </a:xfrm>
          <a:prstGeom prst="bentConnector4">
            <a:avLst>
              <a:gd name="adj1" fmla="val 37757"/>
              <a:gd name="adj2" fmla="val 134572"/>
            </a:avLst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52081-BFED-41A9-9D27-2DD6CCA9AF5A}"/>
              </a:ext>
            </a:extLst>
          </p:cNvPr>
          <p:cNvCxnSpPr/>
          <p:nvPr/>
        </p:nvCxnSpPr>
        <p:spPr>
          <a:xfrm>
            <a:off x="2226905" y="3576737"/>
            <a:ext cx="0" cy="7899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9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Solutions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29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AC1A8-C252-4E68-999F-2A6B29F4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98" y="3889372"/>
            <a:ext cx="6702776" cy="175618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Reduce the bi-level problem to a single-level problem (Target C2 &amp; C3)</a:t>
            </a: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DeepWalk as matrix factorization</a:t>
            </a:r>
          </a:p>
          <a:p>
            <a:pPr lvl="1"/>
            <a:r>
              <a:rPr lang="en-US" sz="20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Express the optimal via the graph spectrum</a:t>
            </a:r>
          </a:p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Approximate the poisoned graph’s spectrum (Target C1)</a:t>
            </a:r>
          </a:p>
          <a:p>
            <a:endParaRPr lang="en-US" sz="2400" dirty="0">
              <a:solidFill>
                <a:srgbClr val="13294B"/>
              </a:solidFill>
              <a:latin typeface="Garamond" panose="02020404030301010803" pitchFamily="18" charset="0"/>
              <a:ea typeface="Calibri" charset="0"/>
              <a:cs typeface="Calibri" charset="0"/>
            </a:endParaRPr>
          </a:p>
          <a:p>
            <a:endParaRPr lang="en-US" sz="3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1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962C8-88EA-4871-B532-D625D9BA6560}"/>
              </a:ext>
            </a:extLst>
          </p:cNvPr>
          <p:cNvSpPr txBox="1"/>
          <p:nvPr/>
        </p:nvSpPr>
        <p:spPr>
          <a:xfrm>
            <a:off x="434242" y="947214"/>
            <a:ext cx="896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latin typeface="Garamond" panose="02020404030301010803" pitchFamily="18" charset="0"/>
              </a:rPr>
              <a:t> A few demonstration examples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Consider learning a 1D threshold classifier.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Input is uniformly distributed on [0, 1].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aramond" panose="02020404030301010803" pitchFamily="18" charset="0"/>
              </a:rPr>
              <a:t>The true threshold is </a:t>
            </a:r>
            <a:r>
              <a:rPr lang="en-US" sz="2000" dirty="0" err="1">
                <a:latin typeface="Garamond" panose="02020404030301010803" pitchFamily="18" charset="0"/>
              </a:rPr>
              <a:t>θ</a:t>
            </a:r>
            <a:r>
              <a:rPr lang="en-US" sz="2000" dirty="0">
                <a:latin typeface="Garamond" panose="02020404030301010803" pitchFamily="18" charset="0"/>
              </a:rPr>
              <a:t>*</a:t>
            </a:r>
            <a:r>
              <a:rPr lang="en-US" sz="2000" i="1" dirty="0">
                <a:latin typeface="Garamond" panose="02020404030301010803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D0529-037B-4629-9E02-E8DA0CDD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25" y="2816933"/>
            <a:ext cx="4799789" cy="1325656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3ED4992-2031-4EA1-8EB0-8AB1B3F23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0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11278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Reduce bi-level problem to a single-level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30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F8F30B-7B84-4816-BFCA-3F0483935B99}"/>
              </a:ext>
            </a:extLst>
          </p:cNvPr>
          <p:cNvSpPr/>
          <p:nvPr/>
        </p:nvSpPr>
        <p:spPr>
          <a:xfrm>
            <a:off x="1" y="6461257"/>
            <a:ext cx="835855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Jiezhong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Qiu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Yuxiao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 Dong, Hao Ma, Jian Li,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Kuansan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 Wang, and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</a:rPr>
              <a:t>Jie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 Tang. "Network embedding as matrix factorization: Unifying DeepWalk, line, PTE, and node2vec." In Proceedings of the Eleventh ACM International Conference on Web Search and Data Mining, pp. 459-467. ACM, 2018.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ea typeface="Calibri" charset="0"/>
                <a:cs typeface="Calibri" charset="0"/>
              </a:rPr>
              <a:t>DeepWalk corresponds to factorizing the PPMI (Positive Pointwise Mutual Information) matrix.</a:t>
            </a:r>
          </a:p>
          <a:p>
            <a:endParaRPr lang="en-US" sz="3600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08716-765C-4E0A-A19B-D20581D73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11" y="2357983"/>
            <a:ext cx="4223703" cy="19403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3721C-35FA-4833-A118-3214B27B3272}"/>
                  </a:ext>
                </a:extLst>
              </p:cNvPr>
              <p:cNvSpPr txBox="1"/>
              <p:nvPr/>
            </p:nvSpPr>
            <p:spPr>
              <a:xfrm>
                <a:off x="4783486" y="4366726"/>
                <a:ext cx="3563283" cy="20862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input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400" i="1" dirty="0"/>
                  <a:t>: PPMI matrix induced by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i="1" dirty="0"/>
                  <a:t>: diagonal degree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400" i="1" dirty="0"/>
                  <a:t>: volume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i="1" dirty="0"/>
                  <a:t>: length of random walk sentences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i="1" dirty="0"/>
                  <a:t>: number of negative samples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3721C-35FA-4833-A118-3214B27B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486" y="4366726"/>
                <a:ext cx="3563283" cy="2086277"/>
              </a:xfrm>
              <a:prstGeom prst="rect">
                <a:avLst/>
              </a:prstGeom>
              <a:blipFill>
                <a:blip r:embed="rId4"/>
                <a:stretch>
                  <a:fillRect l="-170" r="-6122" b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0922D9C4-AAA7-4067-BD4A-9C540F420281}"/>
              </a:ext>
            </a:extLst>
          </p:cNvPr>
          <p:cNvSpPr/>
          <p:nvPr/>
        </p:nvSpPr>
        <p:spPr>
          <a:xfrm rot="5400000">
            <a:off x="4569101" y="4065211"/>
            <a:ext cx="102427" cy="211609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3ABF5-5954-49C1-835E-474858B4B570}"/>
              </a:ext>
            </a:extLst>
          </p:cNvPr>
          <p:cNvSpPr/>
          <p:nvPr/>
        </p:nvSpPr>
        <p:spPr>
          <a:xfrm>
            <a:off x="4783541" y="4026903"/>
            <a:ext cx="1802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Optimal embedding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444506-0CAB-4BBC-A934-B69D596C7DE6}"/>
              </a:ext>
            </a:extLst>
          </p:cNvPr>
          <p:cNvCxnSpPr/>
          <p:nvPr/>
        </p:nvCxnSpPr>
        <p:spPr>
          <a:xfrm flipH="1">
            <a:off x="4248539" y="6071115"/>
            <a:ext cx="646922" cy="11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1998F8-738A-4804-AD7E-792BAB70618A}"/>
              </a:ext>
            </a:extLst>
          </p:cNvPr>
          <p:cNvCxnSpPr>
            <a:cxnSpLocks/>
          </p:cNvCxnSpPr>
          <p:nvPr/>
        </p:nvCxnSpPr>
        <p:spPr>
          <a:xfrm flipH="1" flipV="1">
            <a:off x="4254759" y="6195523"/>
            <a:ext cx="646922" cy="81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0A6C5-FCAA-421D-A777-B68FAFB89E8D}"/>
              </a:ext>
            </a:extLst>
          </p:cNvPr>
          <p:cNvSpPr/>
          <p:nvPr/>
        </p:nvSpPr>
        <p:spPr>
          <a:xfrm>
            <a:off x="1667062" y="6052519"/>
            <a:ext cx="2662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Hyperparameters in DeepWalk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B6FA248-4C0A-4119-8D4E-37DF4B5610E5}"/>
              </a:ext>
            </a:extLst>
          </p:cNvPr>
          <p:cNvSpPr/>
          <p:nvPr/>
        </p:nvSpPr>
        <p:spPr>
          <a:xfrm rot="5400000">
            <a:off x="5057400" y="3825726"/>
            <a:ext cx="102427" cy="211609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DE2072-FB59-4CC2-B9CE-C66AD550578F}"/>
              </a:ext>
            </a:extLst>
          </p:cNvPr>
          <p:cNvSpPr/>
          <p:nvPr/>
        </p:nvSpPr>
        <p:spPr>
          <a:xfrm>
            <a:off x="5271840" y="3787418"/>
            <a:ext cx="26280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Embedding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45875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0999" y="274638"/>
            <a:ext cx="7686869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Reduce bi-level problem to a single-level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31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Express the optimal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ℒ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 via the graph spectrum</a:t>
                </a:r>
              </a:p>
              <a:p>
                <a:endParaRPr lang="en-US" sz="5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8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</m:acc>
                              <m:r>
                                <a:rPr lang="en-US" sz="18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𝐹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𝑝</m:t>
                                  </m:r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=</m:t>
                                  </m:r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8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5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b="1" dirty="0">
                    <a:solidFill>
                      <a:srgbClr val="00B050"/>
                    </a:solidFill>
                    <a:latin typeface="Garamond" panose="02020404030301010803" pitchFamily="18" charset="0"/>
                    <a:cs typeface="Calibri" charset="0"/>
                  </a:rPr>
                  <a:t>No need to construct random walks</a:t>
                </a:r>
              </a:p>
              <a:p>
                <a:pPr lvl="1"/>
                <a:r>
                  <a:rPr lang="en-US" sz="2000" b="1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No need to compute the optimal embeddings explicitly</a:t>
                </a:r>
              </a:p>
              <a:p>
                <a:endParaRPr lang="en-US" sz="12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02613-662A-F94F-87F5-17E7A3D0DB3F}"/>
                  </a:ext>
                </a:extLst>
              </p:cNvPr>
              <p:cNvSpPr txBox="1"/>
              <p:nvPr/>
            </p:nvSpPr>
            <p:spPr>
              <a:xfrm>
                <a:off x="2583719" y="5433962"/>
                <a:ext cx="5781967" cy="14132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400" i="1" dirty="0"/>
                  <a:t>: PPMI matrix induced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400" i="1" dirty="0">
                    <a:solidFill>
                      <a:srgbClr val="FF0000"/>
                    </a:solidFill>
                  </a:rPr>
                  <a:t>: best rank-K approximation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sz="1400" i="1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/>
                  <a:t>: p-</a:t>
                </a:r>
                <a:r>
                  <a:rPr lang="en-US" sz="1400" i="1" dirty="0" err="1"/>
                  <a:t>th</a:t>
                </a:r>
                <a:r>
                  <a:rPr lang="en-US" sz="1400" i="1" dirty="0"/>
                  <a:t> singular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400" i="1" dirty="0"/>
                  <a:t> sorted decreasingly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400" i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02613-662A-F94F-87F5-17E7A3D0D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719" y="5433962"/>
                <a:ext cx="5781967" cy="1413272"/>
              </a:xfrm>
              <a:prstGeom prst="rect">
                <a:avLst/>
              </a:prstGeom>
              <a:blipFill>
                <a:blip r:embed="rId4"/>
                <a:stretch>
                  <a:fillRect l="-105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0C8EB4-1718-E14B-83AB-1590E370188D}"/>
                  </a:ext>
                </a:extLst>
              </p:cNvPr>
              <p:cNvSpPr txBox="1"/>
              <p:nvPr/>
            </p:nvSpPr>
            <p:spPr>
              <a:xfrm>
                <a:off x="4544678" y="3847921"/>
                <a:ext cx="3697231" cy="1112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0C8EB4-1718-E14B-83AB-1590E370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678" y="3847921"/>
                <a:ext cx="3697231" cy="11126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DFE608FA-3FE2-EB46-8622-5728E6679707}"/>
              </a:ext>
            </a:extLst>
          </p:cNvPr>
          <p:cNvSpPr/>
          <p:nvPr/>
        </p:nvSpPr>
        <p:spPr>
          <a:xfrm>
            <a:off x="3952286" y="4492900"/>
            <a:ext cx="668482" cy="455285"/>
          </a:xfrm>
          <a:prstGeom prst="rightArrow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FA33E9-801F-0845-ABC9-2EE96A5E130C}"/>
              </a:ext>
            </a:extLst>
          </p:cNvPr>
          <p:cNvSpPr/>
          <p:nvPr/>
        </p:nvSpPr>
        <p:spPr>
          <a:xfrm>
            <a:off x="685800" y="4922302"/>
            <a:ext cx="2947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Bi-level optimization problem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320E7A-654E-DD40-9456-52EC816663D9}"/>
                  </a:ext>
                </a:extLst>
              </p:cNvPr>
              <p:cNvSpPr txBox="1"/>
              <p:nvPr/>
            </p:nvSpPr>
            <p:spPr>
              <a:xfrm>
                <a:off x="163722" y="4083184"/>
                <a:ext cx="3848939" cy="875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𝑅𝑊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320E7A-654E-DD40-9456-52EC81666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2" y="4083184"/>
                <a:ext cx="3848939" cy="875176"/>
              </a:xfrm>
              <a:prstGeom prst="rect">
                <a:avLst/>
              </a:prstGeom>
              <a:blipFill>
                <a:blip r:embed="rId6"/>
                <a:stretch>
                  <a:fillRect l="-951" t="-699" b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6E9C84E-795B-1449-B388-A9497E50403C}"/>
              </a:ext>
            </a:extLst>
          </p:cNvPr>
          <p:cNvSpPr/>
          <p:nvPr/>
        </p:nvSpPr>
        <p:spPr>
          <a:xfrm>
            <a:off x="4910328" y="4928398"/>
            <a:ext cx="3309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Single-level optimization problem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492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32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/>
              <p:nvPr/>
            </p:nvSpPr>
            <p:spPr>
              <a:xfrm>
                <a:off x="4696402" y="12440"/>
                <a:ext cx="3789051" cy="160043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input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/>
                  <a:t>: node embedding of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/>
                  <a:t>: random walk sentences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49793-90CC-49EB-9E96-E134840C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02" y="12440"/>
                <a:ext cx="3789051" cy="1600438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F22733-21D1-40B7-9DAB-71CD21CB45B2}"/>
                  </a:ext>
                </a:extLst>
              </p:cNvPr>
              <p:cNvSpPr txBox="1"/>
              <p:nvPr/>
            </p:nvSpPr>
            <p:spPr>
              <a:xfrm>
                <a:off x="870858" y="2592280"/>
                <a:ext cx="3981667" cy="875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𝑅𝑊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F22733-21D1-40B7-9DAB-71CD21CB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8" y="2592280"/>
                <a:ext cx="3981667" cy="875176"/>
              </a:xfrm>
              <a:prstGeom prst="rect">
                <a:avLst/>
              </a:prstGeom>
              <a:blipFill>
                <a:blip r:embed="rId4"/>
                <a:stretch>
                  <a:fillRect t="-144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CF70D2-18A4-4E3A-A49C-DEBE6E11BA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7406" y="2909700"/>
            <a:ext cx="2027854" cy="2005871"/>
          </a:xfrm>
          <a:prstGeom prst="bentConnector3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3F9AA-A4D2-4F5D-8EA6-834DFFAD7824}"/>
              </a:ext>
            </a:extLst>
          </p:cNvPr>
          <p:cNvSpPr/>
          <p:nvPr/>
        </p:nvSpPr>
        <p:spPr>
          <a:xfrm>
            <a:off x="870857" y="4350014"/>
            <a:ext cx="64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Garamond" panose="02020404030301010803" pitchFamily="18" charset="0"/>
              </a:rPr>
              <a:t>C1: Combinatorial search space. </a:t>
            </a:r>
            <a:endParaRPr lang="en-US" b="1" dirty="0">
              <a:solidFill>
                <a:srgbClr val="0070C0"/>
              </a:solidFill>
              <a:latin typeface="Garamond" panose="02020404030301010803" pitchFamily="18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Garamond" panose="02020404030301010803" pitchFamily="18" charset="0"/>
              </a:rPr>
              <a:t>C2: Bi-level optimization problem. </a:t>
            </a:r>
          </a:p>
          <a:p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C3: Inner optimization includes non-differentiable sampling.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9A8961-4CE5-40A5-9406-7EE2F537E77D}"/>
              </a:ext>
            </a:extLst>
          </p:cNvPr>
          <p:cNvSpPr/>
          <p:nvPr/>
        </p:nvSpPr>
        <p:spPr>
          <a:xfrm>
            <a:off x="2790632" y="2043391"/>
            <a:ext cx="22199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Garamond" panose="02020404030301010803" pitchFamily="18" charset="0"/>
              </a:rPr>
              <a:t>The loss function of DeepWalk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B745D2-4EA6-4E92-A31D-93AB98631EC3}"/>
              </a:ext>
            </a:extLst>
          </p:cNvPr>
          <p:cNvSpPr/>
          <p:nvPr/>
        </p:nvSpPr>
        <p:spPr>
          <a:xfrm>
            <a:off x="3835091" y="2336714"/>
            <a:ext cx="102426" cy="257200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F65447B-0AEC-4799-9482-1C62526CE286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>
            <a:off x="258785" y="3538374"/>
            <a:ext cx="1885378" cy="661233"/>
          </a:xfrm>
          <a:prstGeom prst="bentConnector4">
            <a:avLst>
              <a:gd name="adj1" fmla="val 37757"/>
              <a:gd name="adj2" fmla="val 134572"/>
            </a:avLst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52081-BFED-41A9-9D27-2DD6CCA9AF5A}"/>
              </a:ext>
            </a:extLst>
          </p:cNvPr>
          <p:cNvCxnSpPr/>
          <p:nvPr/>
        </p:nvCxnSpPr>
        <p:spPr>
          <a:xfrm>
            <a:off x="2226905" y="3576737"/>
            <a:ext cx="0" cy="78999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Image result for red check cartoon">
            <a:extLst>
              <a:ext uri="{FF2B5EF4-FFF2-40B4-BE49-F238E27FC236}">
                <a16:creationId xmlns:a16="http://schemas.microsoft.com/office/drawing/2014/main" id="{F9A9D3FB-146F-42C4-94A5-D33B3FBE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02" y="4634235"/>
            <a:ext cx="472098" cy="3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red check cartoon">
            <a:extLst>
              <a:ext uri="{FF2B5EF4-FFF2-40B4-BE49-F238E27FC236}">
                <a16:creationId xmlns:a16="http://schemas.microsoft.com/office/drawing/2014/main" id="{9769E2E2-FAB4-48F9-B53E-424B2EB4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87" y="4913500"/>
            <a:ext cx="472098" cy="3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4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045036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Single-level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33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Objective: </a:t>
                </a:r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attack the node embedding quality</a:t>
                </a:r>
              </a:p>
              <a:p>
                <a:pPr lvl="1"/>
                <a:r>
                  <a:rPr lang="en-US" sz="2000" dirty="0">
                    <a:solidFill>
                      <a:srgbClr val="13294B"/>
                    </a:solidFill>
                    <a:latin typeface="Garamond" panose="02020404030301010803" pitchFamily="18" charset="0"/>
                    <a:ea typeface="Calibri" charset="0"/>
                    <a:cs typeface="Calibri" charset="0"/>
                  </a:rPr>
                  <a:t>The quality of node embedding is measured by the loss function of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0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𝐷𝑊</m:t>
                        </m:r>
                        <m:r>
                          <a:rPr lang="en-US" sz="20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′,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14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  <a:p>
                <a:endParaRPr lang="en-US" sz="14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  <a:p>
                <a:endParaRPr lang="en-US" sz="14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  <a:p>
                <a:endParaRPr lang="en-US" sz="14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70C0"/>
                  </a:solidFill>
                  <a:latin typeface="Garamond" panose="02020404030301010803" pitchFamily="18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</a:rPr>
                  <a:t>Optimization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</a:rPr>
                  <a:t>Gradient-based optimization: discrete solution space</a:t>
                </a:r>
              </a:p>
              <a:p>
                <a:pPr lvl="1"/>
                <a:endParaRPr lang="en-US" sz="700" dirty="0">
                  <a:latin typeface="Garamond" panose="02020404030301010803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20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20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Garamond" panose="02020404030301010803" pitchFamily="18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</a:rPr>
                  <a:t>Brute-force search: extremely time-consuming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0C8EB4-1718-E14B-83AB-1590E370188D}"/>
                  </a:ext>
                </a:extLst>
              </p:cNvPr>
              <p:cNvSpPr txBox="1"/>
              <p:nvPr/>
            </p:nvSpPr>
            <p:spPr>
              <a:xfrm>
                <a:off x="2146145" y="2772850"/>
                <a:ext cx="3433697" cy="1244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=2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eqArr>
                                    </m:e>
                                  </m:eqAr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𝐾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𝑁</m:t>
                                          </m:r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13294B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1/2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0C8EB4-1718-E14B-83AB-1590E3701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145" y="2772850"/>
                <a:ext cx="3433697" cy="1244636"/>
              </a:xfrm>
              <a:prstGeom prst="rect">
                <a:avLst/>
              </a:prstGeom>
              <a:blipFill>
                <a:blip r:embed="rId4"/>
                <a:stretch>
                  <a:fillRect l="-1107" t="-61616" b="-79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3FFAC8-A690-1C48-90F7-32175D794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201" y="4442413"/>
            <a:ext cx="1496568" cy="14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Gradient-based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34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461796"/>
                <a:ext cx="7892143" cy="4477185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Problem: cannot easily backpropagate through the SVD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</m:t>
                          </m:r>
                          <m:r>
                            <a:rPr lang="en-US" sz="16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</m:t>
                              </m:r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  <m:r>
                                    <a:rPr lang="en-US" sz="16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2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𝑝</m:t>
                                  </m:r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=</m:t>
                                  </m:r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Garamond" panose="02020404030301010803" pitchFamily="18" charset="0"/>
                    <a:cs typeface="Calibri" charset="0"/>
                  </a:rPr>
                  <a:t>Solution: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𝐷𝑊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′,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Garamond" panose="02020404030301010803" pitchFamily="18" charset="0"/>
                    <a:cs typeface="Calibri" charset="0"/>
                  </a:rPr>
                  <a:t> 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without needing to recompute the SVD</a:t>
                </a: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Garamond" panose="02020404030301010803" pitchFamily="18" charset="0"/>
                    <a:cs typeface="Calibri" charset="0"/>
                  </a:rPr>
                  <a:t>Alternative loss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</m:t>
                          </m:r>
                          <m:r>
                            <a:rPr lang="en-US" sz="16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d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𝑝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Δ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  <a:latin typeface="Garamond" panose="02020404030301010803" pitchFamily="18" charset="0"/>
                    <a:cs typeface="Calibri" charset="0"/>
                  </a:rPr>
                  <a:t>Approximation:</a:t>
                </a:r>
              </a:p>
              <a:p>
                <a:pPr lvl="1"/>
                <a:endParaRPr lang="en-US" sz="500" dirty="0">
                  <a:solidFill>
                    <a:schemeClr val="tx1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𝐷𝑊</m:t>
                              </m:r>
                              <m: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𝐴</m:t>
                              </m:r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 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𝐷𝑊</m:t>
                              </m:r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𝐴</m:t>
                              </m:r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 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≤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Δ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461796"/>
                <a:ext cx="7892143" cy="4477185"/>
              </a:xfrm>
              <a:blipFill>
                <a:blip r:embed="rId3"/>
                <a:stretch>
                  <a:fillRect l="-1004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12B363E-2B38-DB42-8F29-EB1227C41E39}"/>
              </a:ext>
            </a:extLst>
          </p:cNvPr>
          <p:cNvSpPr/>
          <p:nvPr/>
        </p:nvSpPr>
        <p:spPr>
          <a:xfrm>
            <a:off x="4956188" y="1833030"/>
            <a:ext cx="1316736" cy="93382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7">
            <a:extLst>
              <a:ext uri="{FF2B5EF4-FFF2-40B4-BE49-F238E27FC236}">
                <a16:creationId xmlns:a16="http://schemas.microsoft.com/office/drawing/2014/main" id="{9490DA21-F98E-4942-8D6D-CC082F01EC48}"/>
              </a:ext>
            </a:extLst>
          </p:cNvPr>
          <p:cNvSpPr/>
          <p:nvPr/>
        </p:nvSpPr>
        <p:spPr>
          <a:xfrm rot="5400000">
            <a:off x="6454653" y="2238235"/>
            <a:ext cx="215748" cy="281224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59A886-B06D-4843-9966-045A089ECB66}"/>
                  </a:ext>
                </a:extLst>
              </p:cNvPr>
              <p:cNvSpPr/>
              <p:nvPr/>
            </p:nvSpPr>
            <p:spPr>
              <a:xfrm>
                <a:off x="6727524" y="2202458"/>
                <a:ext cx="1395750" cy="345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SVD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59A886-B06D-4843-9966-045A089EC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24" y="2202458"/>
                <a:ext cx="1395750" cy="345223"/>
              </a:xfrm>
              <a:prstGeom prst="rect">
                <a:avLst/>
              </a:prstGeom>
              <a:blipFill>
                <a:blip r:embed="rId4"/>
                <a:stretch>
                  <a:fillRect l="-180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8D2D9-41D5-C64B-8802-AE51A30F27E3}"/>
                  </a:ext>
                </a:extLst>
              </p:cNvPr>
              <p:cNvSpPr txBox="1"/>
              <p:nvPr/>
            </p:nvSpPr>
            <p:spPr>
              <a:xfrm>
                <a:off x="2266550" y="5430348"/>
                <a:ext cx="6085127" cy="14286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4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400" i="1" dirty="0"/>
                  <a:t>: PPMI matrix induced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𝑀</m:t>
                        </m:r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Δ</m:t>
                    </m:r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US" sz="1400" i="1" dirty="0">
                    <a:solidFill>
                      <a:schemeClr val="tx1"/>
                    </a:solidFill>
                  </a:rPr>
                  <a:t>: perturbed PPMI matrix induced by perturbed matrix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400" i="1" dirty="0"/>
                  <a:t>: p-</a:t>
                </a:r>
                <a:r>
                  <a:rPr lang="en-US" sz="1400" i="1" dirty="0" err="1"/>
                  <a:t>th</a:t>
                </a:r>
                <a:r>
                  <a:rPr lang="en-US" sz="1400" i="1" dirty="0"/>
                  <a:t> eigen-vector corresponding to p-</a:t>
                </a:r>
                <a:r>
                  <a:rPr lang="en-US" sz="1400" i="1" dirty="0" err="1"/>
                  <a:t>th</a:t>
                </a:r>
                <a:r>
                  <a:rPr lang="en-US" sz="1400" i="1" dirty="0"/>
                  <a:t> largest eigen-value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C8D2D9-41D5-C64B-8802-AE51A30F2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550" y="5430348"/>
                <a:ext cx="6085127" cy="1428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902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Gradient-based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35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13294B"/>
                    </a:solidFill>
                    <a:latin typeface="Garamond" panose="02020404030301010803" pitchFamily="18" charset="0"/>
                    <a:cs typeface="Calibri" charset="0"/>
                  </a:rPr>
                  <a:t>Loss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 </m:t>
                          </m:r>
                        </m:e>
                      </m:d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𝑝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  <m:r>
                                        <a:rPr lang="en-US" sz="1600" b="0" i="1" smtClean="0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′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It is efficient to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 </m:t>
                          </m:r>
                        </m:e>
                      </m:d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𝑝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𝐾</m:t>
                          </m:r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+1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rgbClr val="13294B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charset="0"/>
                                            </a:rPr>
                                            <m:t>𝑀</m:t>
                                          </m:r>
                                        </m:e>
                                      </m:acc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′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1/2</m:t>
                              </m:r>
                            </m:sup>
                          </m:sSup>
                        </m:e>
                      </m:nary>
                      <m:r>
                        <a:rPr lang="en-US" sz="160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∙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𝑀</m:t>
                          </m:r>
                        </m:e>
                      </m:acc>
                      <m:r>
                        <a:rPr lang="en-US" sz="16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′</m:t>
                      </m:r>
                    </m:oMath>
                  </m:oMathPara>
                </a14:m>
                <a:endParaRPr lang="en-US" sz="16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Greedy search using the gradient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Large gradient of entry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 implies large permutation to the loss function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Greedily choose the best flip</a:t>
                </a: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1600" dirty="0">
                  <a:solidFill>
                    <a:schemeClr val="tx1"/>
                  </a:solidFill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5C93484-9701-E44C-B54A-6C613C4A7031}"/>
              </a:ext>
            </a:extLst>
          </p:cNvPr>
          <p:cNvSpPr/>
          <p:nvPr/>
        </p:nvSpPr>
        <p:spPr>
          <a:xfrm>
            <a:off x="4561368" y="5808848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C1: Combinatorial search space. 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07F7-0E47-9C4F-92C7-944685294662}"/>
                  </a:ext>
                </a:extLst>
              </p:cNvPr>
              <p:cNvSpPr/>
              <p:nvPr/>
            </p:nvSpPr>
            <p:spPr>
              <a:xfrm>
                <a:off x="972757" y="5544881"/>
                <a:ext cx="1839671" cy="954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07F7-0E47-9C4F-92C7-944685294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7" y="5544881"/>
                <a:ext cx="1839671" cy="954749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59EF3B-A1B5-FE45-A55D-7A14D948939B}"/>
              </a:ext>
            </a:extLst>
          </p:cNvPr>
          <p:cNvCxnSpPr>
            <a:cxnSpLocks/>
          </p:cNvCxnSpPr>
          <p:nvPr/>
        </p:nvCxnSpPr>
        <p:spPr>
          <a:xfrm>
            <a:off x="3096792" y="6022256"/>
            <a:ext cx="140473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2A8771-DC6E-6645-9FFC-E2527AA31E9D}"/>
              </a:ext>
            </a:extLst>
          </p:cNvPr>
          <p:cNvCxnSpPr>
            <a:cxnSpLocks/>
          </p:cNvCxnSpPr>
          <p:nvPr/>
        </p:nvCxnSpPr>
        <p:spPr>
          <a:xfrm flipH="1" flipV="1">
            <a:off x="4501526" y="5330890"/>
            <a:ext cx="1407863" cy="52251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F978994-B6CB-1044-8738-2B586167D39A}"/>
              </a:ext>
            </a:extLst>
          </p:cNvPr>
          <p:cNvSpPr/>
          <p:nvPr/>
        </p:nvSpPr>
        <p:spPr>
          <a:xfrm rot="1209278">
            <a:off x="4860261" y="5285852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solution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7DA8092-0ADF-F44E-8167-B46E09F77ED4}"/>
              </a:ext>
            </a:extLst>
          </p:cNvPr>
          <p:cNvSpPr/>
          <p:nvPr/>
        </p:nvSpPr>
        <p:spPr>
          <a:xfrm>
            <a:off x="3200463" y="5634351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challenge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62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Closed-form Approach (Brute-force)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251135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36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cs typeface="Calibri" charset="0"/>
              </a:rPr>
              <a:t>Greedily search the optimal edge flip</a:t>
            </a:r>
            <a:endParaRPr lang="en-US" sz="900" dirty="0">
              <a:solidFill>
                <a:srgbClr val="0070C0"/>
              </a:solidFill>
              <a:latin typeface="Garamond" panose="02020404030301010803" pitchFamily="18" charset="0"/>
              <a:cs typeface="Calibri" charset="0"/>
            </a:endParaRPr>
          </a:p>
          <a:p>
            <a:pPr lvl="1"/>
            <a:r>
              <a:rPr lang="en-US" sz="2000" dirty="0">
                <a:latin typeface="Garamond" panose="02020404030301010803" pitchFamily="18" charset="0"/>
                <a:cs typeface="Calibri" charset="0"/>
              </a:rPr>
              <a:t>Compute the loss value when one flip happened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cs typeface="Calibri" charset="0"/>
              </a:rPr>
              <a:t>Choose the edge flip with the largest loss value</a:t>
            </a:r>
          </a:p>
          <a:p>
            <a:pPr marL="457200" lvl="1" indent="0">
              <a:buNone/>
            </a:pPr>
            <a:endParaRPr lang="en-US" sz="1600" dirty="0">
              <a:latin typeface="Garamond" panose="02020404030301010803" pitchFamily="18" charset="0"/>
              <a:cs typeface="Calibri" charset="0"/>
            </a:endParaRPr>
          </a:p>
          <a:p>
            <a:pPr lvl="1"/>
            <a:endParaRPr lang="en-US" sz="1600" dirty="0">
              <a:latin typeface="Garamond" panose="02020404030301010803" pitchFamily="18" charset="0"/>
              <a:cs typeface="Calibri" charset="0"/>
            </a:endParaRPr>
          </a:p>
          <a:p>
            <a:r>
              <a:rPr lang="en-US" sz="2400" dirty="0">
                <a:latin typeface="Garamond" panose="02020404030301010803" pitchFamily="18" charset="0"/>
                <a:cs typeface="Calibri" charset="0"/>
              </a:rPr>
              <a:t>Approximate the poisoned graph’s spectrum</a:t>
            </a:r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</p:txBody>
      </p:sp>
      <p:sp>
        <p:nvSpPr>
          <p:cNvPr id="5" name="Arrow: Down 17">
            <a:extLst>
              <a:ext uri="{FF2B5EF4-FFF2-40B4-BE49-F238E27FC236}">
                <a16:creationId xmlns:a16="http://schemas.microsoft.com/office/drawing/2014/main" id="{90D1B387-D01E-448B-931C-2FBC1E6DE3C4}"/>
              </a:ext>
            </a:extLst>
          </p:cNvPr>
          <p:cNvSpPr/>
          <p:nvPr/>
        </p:nvSpPr>
        <p:spPr>
          <a:xfrm rot="5400000">
            <a:off x="6143633" y="2487043"/>
            <a:ext cx="215748" cy="281224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F96E73-D059-4206-A807-33D9610B6EDB}"/>
                  </a:ext>
                </a:extLst>
              </p:cNvPr>
              <p:cNvSpPr/>
              <p:nvPr/>
            </p:nvSpPr>
            <p:spPr>
              <a:xfrm>
                <a:off x="6466267" y="2339299"/>
                <a:ext cx="1892286" cy="483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p>
                            <m:r>
                              <a:rPr lang="en-US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possible flips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F96E73-D059-4206-A807-33D9610B6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267" y="2339299"/>
                <a:ext cx="1892286" cy="483530"/>
              </a:xfrm>
              <a:prstGeom prst="rect">
                <a:avLst/>
              </a:prstGeom>
              <a:blipFill>
                <a:blip r:embed="rId3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529D99-14C8-4851-83A0-1BED89EC52D0}"/>
              </a:ext>
            </a:extLst>
          </p:cNvPr>
          <p:cNvSpPr/>
          <p:nvPr/>
        </p:nvSpPr>
        <p:spPr>
          <a:xfrm>
            <a:off x="6955717" y="1918634"/>
            <a:ext cx="1303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Garamond" panose="02020404030301010803" pitchFamily="18" charset="0"/>
              </a:rPr>
              <a:t>approximation</a:t>
            </a:r>
            <a:endParaRPr lang="en-US" sz="1400" b="1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A1E0A2-BA2F-461E-A45C-C7C29BC12480}"/>
              </a:ext>
            </a:extLst>
          </p:cNvPr>
          <p:cNvCxnSpPr>
            <a:cxnSpLocks/>
          </p:cNvCxnSpPr>
          <p:nvPr/>
        </p:nvCxnSpPr>
        <p:spPr>
          <a:xfrm flipH="1">
            <a:off x="52876" y="2257943"/>
            <a:ext cx="79932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CAD4A9-7CB1-4746-8D09-FDDFB59A0109}"/>
              </a:ext>
            </a:extLst>
          </p:cNvPr>
          <p:cNvCxnSpPr>
            <a:cxnSpLocks/>
          </p:cNvCxnSpPr>
          <p:nvPr/>
        </p:nvCxnSpPr>
        <p:spPr>
          <a:xfrm flipV="1">
            <a:off x="41921" y="2226411"/>
            <a:ext cx="10955" cy="1337886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793AA2F-01DE-4AAB-BE9F-ECFCA48355D2}"/>
              </a:ext>
            </a:extLst>
          </p:cNvPr>
          <p:cNvSpPr/>
          <p:nvPr/>
        </p:nvSpPr>
        <p:spPr>
          <a:xfrm>
            <a:off x="32267" y="2800919"/>
            <a:ext cx="1303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Garamond" panose="02020404030301010803" pitchFamily="18" charset="0"/>
              </a:rPr>
              <a:t>approximation</a:t>
            </a:r>
            <a:endParaRPr lang="en-US" sz="1400" b="1" dirty="0">
              <a:solidFill>
                <a:srgbClr val="0070C0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75829B-2D8F-4C12-88E8-2A42B259CE61}"/>
                  </a:ext>
                </a:extLst>
              </p:cNvPr>
              <p:cNvSpPr txBox="1"/>
              <p:nvPr/>
            </p:nvSpPr>
            <p:spPr>
              <a:xfrm>
                <a:off x="2638632" y="4680839"/>
                <a:ext cx="2688493" cy="475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𝑝𝑗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𝑝𝑗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75829B-2D8F-4C12-88E8-2A42B259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32" y="4680839"/>
                <a:ext cx="2688493" cy="475387"/>
              </a:xfrm>
              <a:prstGeom prst="rect">
                <a:avLst/>
              </a:prstGeom>
              <a:blipFill>
                <a:blip r:embed="rId4"/>
                <a:stretch>
                  <a:fillRect l="-90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A67E3A-AF67-4EA9-8E2B-6BA5D12D0FBE}"/>
                  </a:ext>
                </a:extLst>
              </p:cNvPr>
              <p:cNvSpPr txBox="1"/>
              <p:nvPr/>
            </p:nvSpPr>
            <p:spPr>
              <a:xfrm>
                <a:off x="1590867" y="3920785"/>
                <a:ext cx="4992842" cy="5352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𝐷𝑊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sz="1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A67E3A-AF67-4EA9-8E2B-6BA5D12D0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867" y="3920785"/>
                <a:ext cx="4992842" cy="535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D3A2BF-A67C-4C96-893C-02ED21DF1C70}"/>
                  </a:ext>
                </a:extLst>
              </p:cNvPr>
              <p:cNvSpPr/>
              <p:nvPr/>
            </p:nvSpPr>
            <p:spPr>
              <a:xfrm>
                <a:off x="124414" y="4763479"/>
                <a:ext cx="19034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Compute in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D3A2BF-A67C-4C96-893C-02ED21DF1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4" y="4763479"/>
                <a:ext cx="1903441" cy="338554"/>
              </a:xfrm>
              <a:prstGeom prst="rect">
                <a:avLst/>
              </a:prstGeom>
              <a:blipFill>
                <a:blip r:embed="rId6"/>
                <a:stretch>
                  <a:fillRect l="-159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row: Down 17">
            <a:extLst>
              <a:ext uri="{FF2B5EF4-FFF2-40B4-BE49-F238E27FC236}">
                <a16:creationId xmlns:a16="http://schemas.microsoft.com/office/drawing/2014/main" id="{BACAF3AE-5AA0-4FB2-9121-8B806D845BEE}"/>
              </a:ext>
            </a:extLst>
          </p:cNvPr>
          <p:cNvSpPr/>
          <p:nvPr/>
        </p:nvSpPr>
        <p:spPr>
          <a:xfrm rot="16200000">
            <a:off x="2173836" y="4762871"/>
            <a:ext cx="215748" cy="377089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0758A-BDD6-4178-8227-36A661809A1B}"/>
              </a:ext>
            </a:extLst>
          </p:cNvPr>
          <p:cNvSpPr txBox="1"/>
          <p:nvPr/>
        </p:nvSpPr>
        <p:spPr>
          <a:xfrm>
            <a:off x="5327125" y="843883"/>
            <a:ext cx="303142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Choose a candidate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the real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Randomly sampling C candidate pairs (non-edges)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461A13-5F16-4F53-BFFA-9848ADDD9AF7}"/>
              </a:ext>
            </a:extLst>
          </p:cNvPr>
          <p:cNvCxnSpPr>
            <a:cxnSpLocks/>
          </p:cNvCxnSpPr>
          <p:nvPr/>
        </p:nvCxnSpPr>
        <p:spPr>
          <a:xfrm flipV="1">
            <a:off x="6892212" y="1847462"/>
            <a:ext cx="0" cy="523033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5C942D-9094-49D8-9CB7-5A2D2415B608}"/>
                  </a:ext>
                </a:extLst>
              </p:cNvPr>
              <p:cNvSpPr txBox="1"/>
              <p:nvPr/>
            </p:nvSpPr>
            <p:spPr>
              <a:xfrm>
                <a:off x="4448246" y="5233847"/>
                <a:ext cx="3899786" cy="16201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2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200" i="1" dirty="0"/>
                  <a:t>: volume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i="1" dirty="0"/>
                  <a:t>: length of random walk sentences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i="1" dirty="0"/>
                  <a:t>: number of negative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i="1" dirty="0"/>
                  <a:t>: smallest degree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i="1" dirty="0"/>
                  <a:t>: generalized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200" i="1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=1−2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i="1" dirty="0"/>
                  <a:t>: indicate the edge flip, i.e.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5C942D-9094-49D8-9CB7-5A2D2415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246" y="5233847"/>
                <a:ext cx="3899786" cy="1620187"/>
              </a:xfrm>
              <a:prstGeom prst="rect">
                <a:avLst/>
              </a:prstGeom>
              <a:blipFill>
                <a:blip r:embed="rId7"/>
                <a:stretch>
                  <a:fillRect b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62215C-BEEE-4E3E-B07F-B17DC6F432E9}"/>
                  </a:ext>
                </a:extLst>
              </p:cNvPr>
              <p:cNvSpPr/>
              <p:nvPr/>
            </p:nvSpPr>
            <p:spPr>
              <a:xfrm>
                <a:off x="1567542" y="6546082"/>
                <a:ext cx="2534823" cy="307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Assume node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b="1" dirty="0">
                    <a:solidFill>
                      <a:srgbClr val="FF0000"/>
                    </a:solidFill>
                    <a:latin typeface="Garamond" panose="02020404030301010803" pitchFamily="18" charset="0"/>
                  </a:rPr>
                  <a:t> is flipped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062215C-BEEE-4E3E-B07F-B17DC6F43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42" y="6546082"/>
                <a:ext cx="2534823" cy="307713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Down 17">
            <a:extLst>
              <a:ext uri="{FF2B5EF4-FFF2-40B4-BE49-F238E27FC236}">
                <a16:creationId xmlns:a16="http://schemas.microsoft.com/office/drawing/2014/main" id="{BC5CC449-431B-4670-A525-12A350D6A532}"/>
              </a:ext>
            </a:extLst>
          </p:cNvPr>
          <p:cNvSpPr/>
          <p:nvPr/>
        </p:nvSpPr>
        <p:spPr>
          <a:xfrm rot="16200000">
            <a:off x="4238445" y="6514257"/>
            <a:ext cx="127452" cy="377093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173B60-1746-494F-8A82-C3B3E6FFD152}"/>
              </a:ext>
            </a:extLst>
          </p:cNvPr>
          <p:cNvCxnSpPr>
            <a:cxnSpLocks/>
          </p:cNvCxnSpPr>
          <p:nvPr/>
        </p:nvCxnSpPr>
        <p:spPr>
          <a:xfrm flipH="1">
            <a:off x="32662" y="3570517"/>
            <a:ext cx="464971" cy="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12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Closed-form Approach (Brute-force)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37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cs typeface="Calibri" charset="0"/>
              </a:rPr>
              <a:t>Approximated loss function</a:t>
            </a:r>
          </a:p>
          <a:p>
            <a:endParaRPr lang="en-US" sz="2400" dirty="0">
              <a:solidFill>
                <a:srgbClr val="13294B"/>
              </a:solidFill>
              <a:latin typeface="Garamond" panose="02020404030301010803" pitchFamily="18" charset="0"/>
              <a:cs typeface="Calibri" charset="0"/>
            </a:endParaRPr>
          </a:p>
          <a:p>
            <a:pPr marL="0" indent="0">
              <a:buNone/>
            </a:pPr>
            <a:endParaRPr lang="en-US" sz="500" dirty="0">
              <a:solidFill>
                <a:srgbClr val="13294B"/>
              </a:solidFill>
              <a:latin typeface="Garamond" panose="02020404030301010803" pitchFamily="18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cs typeface="Calibri" charset="0"/>
              </a:rPr>
              <a:t>How?</a:t>
            </a:r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  <a:p>
            <a:endParaRPr lang="en-US" sz="2000" dirty="0">
              <a:latin typeface="Garamond" panose="02020404030301010803" pitchFamily="18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A67E3A-AF67-4EA9-8E2B-6BA5D12D0FBE}"/>
                  </a:ext>
                </a:extLst>
              </p:cNvPr>
              <p:cNvSpPr txBox="1"/>
              <p:nvPr/>
            </p:nvSpPr>
            <p:spPr>
              <a:xfrm>
                <a:off x="1354495" y="2042222"/>
                <a:ext cx="4743543" cy="458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𝐷𝑊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1200" b="0" i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A67E3A-AF67-4EA9-8E2B-6BA5D12D0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495" y="2042222"/>
                <a:ext cx="4743543" cy="458908"/>
              </a:xfrm>
              <a:prstGeom prst="rect">
                <a:avLst/>
              </a:prstGeom>
              <a:blipFill>
                <a:blip r:embed="rId3"/>
                <a:stretch>
                  <a:fillRect l="-386" t="-134667" b="-2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F8385E-B949-4239-BB58-ED09B07863C0}"/>
                  </a:ext>
                </a:extLst>
              </p:cNvPr>
              <p:cNvSpPr/>
              <p:nvPr/>
            </p:nvSpPr>
            <p:spPr>
              <a:xfrm>
                <a:off x="1618947" y="2961034"/>
                <a:ext cx="2993127" cy="723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𝐷𝑊</m:t>
                          </m:r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𝐴</m:t>
                          </m:r>
                          <m:r>
                            <a:rPr lang="en-US" sz="1200" b="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′</m:t>
                          </m:r>
                          <m:r>
                            <a:rPr lang="en-US" sz="12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</m:e>
                      </m:d>
                      <m:r>
                        <a:rPr lang="en-US" sz="12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</m:acc>
                              <m:r>
                                <a:rPr lang="en-US" sz="12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</m:t>
                              </m:r>
                              <m: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𝐹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𝑝</m:t>
                                  </m:r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13294B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13294B"/>
                  </a:solidFill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F8385E-B949-4239-BB58-ED09B0786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47" y="2961034"/>
                <a:ext cx="2993127" cy="723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3670AD1B-5807-40AB-8203-4A061F5E7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150" y="708679"/>
            <a:ext cx="2887992" cy="1210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F49A86-EC1C-4881-8BB4-AC9D61E71342}"/>
                  </a:ext>
                </a:extLst>
              </p:cNvPr>
              <p:cNvSpPr txBox="1"/>
              <p:nvPr/>
            </p:nvSpPr>
            <p:spPr>
              <a:xfrm>
                <a:off x="4448246" y="5414233"/>
                <a:ext cx="3899786" cy="1443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i="1" dirty="0"/>
                  <a:t>Notation: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200" i="1" dirty="0"/>
                  <a:t>: poisoned adjacent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sz="12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200" i="1" dirty="0"/>
                  <a:t>: p-</a:t>
                </a:r>
                <a:r>
                  <a:rPr lang="en-US" sz="1200" i="1" dirty="0" err="1"/>
                  <a:t>th</a:t>
                </a:r>
                <a:r>
                  <a:rPr lang="en-US" sz="1200" i="1" dirty="0"/>
                  <a:t> singular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200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rgbClr val="13294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200" i="1" dirty="0"/>
                  <a:t>: p-</a:t>
                </a:r>
                <a:r>
                  <a:rPr lang="en-US" sz="1200" i="1" dirty="0" err="1"/>
                  <a:t>th</a:t>
                </a:r>
                <a:r>
                  <a:rPr lang="en-US" sz="1200" i="1" dirty="0"/>
                  <a:t> singular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i="1" dirty="0"/>
                  <a:t>: smallest degree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i="1" dirty="0"/>
                  <a:t>: generalized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200" i="1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2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=1−2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i="1" dirty="0"/>
                  <a:t>: indicate the edge flip, i.e.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F49A86-EC1C-4881-8BB4-AC9D61E7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246" y="5414233"/>
                <a:ext cx="3899786" cy="1443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F92FA7-31CC-4475-A39D-5AA1D1D387FD}"/>
              </a:ext>
            </a:extLst>
          </p:cNvPr>
          <p:cNvSpPr txBox="1"/>
          <p:nvPr/>
        </p:nvSpPr>
        <p:spPr>
          <a:xfrm>
            <a:off x="5743540" y="3677597"/>
            <a:ext cx="1781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Remove log and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8F355D-5CCE-48C2-8EED-6CD437BFA83B}"/>
                  </a:ext>
                </a:extLst>
              </p:cNvPr>
              <p:cNvSpPr/>
              <p:nvPr/>
            </p:nvSpPr>
            <p:spPr>
              <a:xfrm>
                <a:off x="1356235" y="3946455"/>
                <a:ext cx="4044001" cy="547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𝐷𝑊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𝑀</m:t>
                              </m:r>
                              <m:r>
                                <a:rPr lang="en-US" sz="1200" b="0" i="1" smtClean="0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′−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13294B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𝐹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8F355D-5CCE-48C2-8EED-6CD437BFA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235" y="3946455"/>
                <a:ext cx="4044001" cy="547201"/>
              </a:xfrm>
              <a:prstGeom prst="rect">
                <a:avLst/>
              </a:prstGeom>
              <a:blipFill>
                <a:blip r:embed="rId7"/>
                <a:stretch>
                  <a:fillRect t="-105556" r="-452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5A8811CC-BD49-4129-979D-5CEF29D532F6}"/>
              </a:ext>
            </a:extLst>
          </p:cNvPr>
          <p:cNvSpPr/>
          <p:nvPr/>
        </p:nvSpPr>
        <p:spPr>
          <a:xfrm>
            <a:off x="5157640" y="3445035"/>
            <a:ext cx="485192" cy="86093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50F7F0-0699-49A3-AE7E-68D35F017671}"/>
              </a:ext>
            </a:extLst>
          </p:cNvPr>
          <p:cNvSpPr txBox="1"/>
          <p:nvPr/>
        </p:nvSpPr>
        <p:spPr>
          <a:xfrm>
            <a:off x="5815076" y="4607549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Upper bound</a:t>
            </a: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3B43EFCB-C738-4703-BAFB-102C13D127C5}"/>
              </a:ext>
            </a:extLst>
          </p:cNvPr>
          <p:cNvSpPr/>
          <p:nvPr/>
        </p:nvSpPr>
        <p:spPr>
          <a:xfrm>
            <a:off x="5154534" y="4374987"/>
            <a:ext cx="485192" cy="86093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3144CF-3C34-46CD-A2E1-8FA56491BFC4}"/>
                  </a:ext>
                </a:extLst>
              </p:cNvPr>
              <p:cNvSpPr/>
              <p:nvPr/>
            </p:nvSpPr>
            <p:spPr>
              <a:xfrm>
                <a:off x="1618947" y="4819286"/>
                <a:ext cx="1891095" cy="503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1329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𝑝</m:t>
                          </m:r>
                        </m:sub>
                      </m:sSub>
                      <m:r>
                        <a:rPr lang="en-US" sz="1200" i="1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≤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3144CF-3C34-46CD-A2E1-8FA56491B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47" y="4819286"/>
                <a:ext cx="1891095" cy="503215"/>
              </a:xfrm>
              <a:prstGeom prst="rect">
                <a:avLst/>
              </a:prstGeom>
              <a:blipFill>
                <a:blip r:embed="rId8"/>
                <a:stretch>
                  <a:fillRect t="-124390" r="-21290" b="-18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465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Experiments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38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7892143" cy="4338781"/>
          </a:xfrm>
        </p:spPr>
        <p:txBody>
          <a:bodyPr/>
          <a:lstStyle/>
          <a:p>
            <a:r>
              <a:rPr lang="en-US" sz="2400" dirty="0">
                <a:solidFill>
                  <a:srgbClr val="13294B"/>
                </a:solidFill>
                <a:latin typeface="Garamond" panose="02020404030301010803" pitchFamily="18" charset="0"/>
                <a:cs typeface="Calibri" charset="0"/>
              </a:rPr>
              <a:t>Poisoning decreases the overall quality of the embeddings. </a:t>
            </a:r>
          </a:p>
          <a:p>
            <a:endParaRPr lang="en-US" sz="1600" dirty="0">
              <a:latin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422E4-CF7D-2543-9703-DFE485C0B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0" y="2512204"/>
            <a:ext cx="8239752" cy="33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6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0999" y="274638"/>
            <a:ext cx="8093149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Graph Convolution Based Embedding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39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AEAB0-7530-C642-94E5-B74682AE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78" y="1313712"/>
            <a:ext cx="5856190" cy="47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8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332BC-E740-4E44-A9B4-F4C0C558BA12}"/>
                  </a:ext>
                </a:extLst>
              </p:cNvPr>
              <p:cNvSpPr txBox="1"/>
              <p:nvPr/>
            </p:nvSpPr>
            <p:spPr>
              <a:xfrm>
                <a:off x="434242" y="979640"/>
                <a:ext cx="7606672" cy="2013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 A few demonstration examples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i="1" dirty="0">
                    <a:latin typeface="Garamond" panose="02020404030301010803" pitchFamily="18" charset="0"/>
                  </a:rPr>
                  <a:t>Passive learning 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A consistent learner incurs a generalization error of 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baseline="30000" dirty="0">
                    <a:latin typeface="Garamond" panose="02020404030301010803" pitchFamily="18" charset="0"/>
                  </a:rPr>
                  <a:t>*</a:t>
                </a:r>
                <a:r>
                  <a:rPr lang="en-US" sz="2000" dirty="0">
                    <a:latin typeface="Garamond" panose="02020404030301010803" pitchFamily="18" charset="0"/>
                  </a:rPr>
                  <a:t>| = O(n</a:t>
                </a:r>
                <a:r>
                  <a:rPr lang="en-US" sz="2000" baseline="30000" dirty="0">
                    <a:latin typeface="Garamond" panose="02020404030301010803" pitchFamily="18" charset="0"/>
                  </a:rPr>
                  <a:t>-1</a:t>
                </a:r>
                <a:r>
                  <a:rPr lang="en-US" sz="2000" dirty="0">
                    <a:latin typeface="Garamond" panose="02020404030301010803" pitchFamily="18" charset="0"/>
                  </a:rPr>
                  <a:t>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To achieve a 𝜖 generalization error, it would need n &gt; O(𝜖</a:t>
                </a:r>
                <a:r>
                  <a:rPr lang="en-US" sz="2000" baseline="30000" dirty="0">
                    <a:latin typeface="Garamond" panose="02020404030301010803" pitchFamily="18" charset="0"/>
                  </a:rPr>
                  <a:t>-1</a:t>
                </a:r>
                <a:r>
                  <a:rPr lang="en-US" sz="2000" dirty="0">
                    <a:latin typeface="Garamond" panose="02020404030301010803" pitchFamily="18" charset="0"/>
                  </a:rPr>
                  <a:t>) training items.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9332BC-E740-4E44-A9B4-F4C0C558B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2" y="979640"/>
                <a:ext cx="7606672" cy="2013500"/>
              </a:xfrm>
              <a:prstGeom prst="rect">
                <a:avLst/>
              </a:prstGeom>
              <a:blipFill>
                <a:blip r:embed="rId3"/>
                <a:stretch>
                  <a:fillRect l="-1042" t="-242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AB64C-28C2-4645-BB5A-E0570FF8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120" y="3581929"/>
            <a:ext cx="4671387" cy="142486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1A0228A-B428-40F6-B8C7-B81DB7DD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05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Poison Attack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40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Objective: increase the misclassification rate of Graph Neural Network on node classification</a:t>
                </a:r>
              </a:p>
              <a:p>
                <a:r>
                  <a:rPr lang="en-US" sz="2400" b="1" dirty="0">
                    <a:latin typeface="Garamond" panose="02020404030301010803" pitchFamily="18" charset="0"/>
                    <a:cs typeface="Calibri" charset="0"/>
                  </a:rPr>
                  <a:t>Input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: attributed network (undirected, unweighted network with node attributes)</a:t>
                </a:r>
              </a:p>
              <a:p>
                <a:r>
                  <a:rPr lang="en-US" sz="2400" b="1" dirty="0">
                    <a:latin typeface="Garamond" panose="02020404030301010803" pitchFamily="18" charset="0"/>
                    <a:cs typeface="Calibri" charset="0"/>
                  </a:rPr>
                  <a:t>Attack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: edge flip (remove/add edges)</a:t>
                </a:r>
              </a:p>
              <a:p>
                <a:endParaRPr lang="en-US" sz="24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Objective function</a:t>
                </a:r>
              </a:p>
              <a:p>
                <a:endParaRPr lang="en-US" sz="500" dirty="0">
                  <a:latin typeface="Garamond" panose="02020404030301010803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m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𝑖𝑛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𝑎𝑡𝑘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charset="0"/>
                        </a:rPr>
                        <m:t>,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56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Gradient-based 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41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5161366"/>
              </a:xfrm>
            </p:spPr>
            <p:txBody>
              <a:bodyPr/>
              <a:lstStyle/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Objective function</a:t>
                </a:r>
              </a:p>
              <a:p>
                <a:endParaRPr lang="en-US" sz="500" dirty="0">
                  <a:latin typeface="Garamond" panose="02020404030301010803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m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𝑖𝑛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Calibri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×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𝑎𝑡𝑘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i="1" smtClean="0">
                          <a:latin typeface="Cambria Math" panose="02040503050406030204" pitchFamily="18" charset="0"/>
                          <a:cs typeface="Calibri" charset="0"/>
                        </a:rPr>
                        <m:t>,  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Calibri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alibri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𝑡𝑟𝑎𝑖𝑛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𝑎𝑡𝑘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Garamond" panose="02020404030301010803" pitchFamily="18" charset="0"/>
                    <a:cs typeface="Calibri" charset="0"/>
                  </a:rPr>
                  <a:t> measures the quality of GNN model,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𝑎𝑡𝑘</m:t>
                        </m:r>
                      </m:sub>
                    </m:sSub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F0000"/>
                  </a:solidFill>
                  <a:latin typeface="Garamond" panose="02020404030301010803" pitchFamily="18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b="1" dirty="0">
                    <a:latin typeface="Garamond" panose="02020404030301010803" pitchFamily="18" charset="0"/>
                    <a:cs typeface="Calibri" charset="0"/>
                  </a:rPr>
                  <a:t>Key idea: 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use meta-learning to approximate the gradient</a:t>
                </a: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b="1" dirty="0">
                    <a:latin typeface="Garamond" panose="02020404030301010803" pitchFamily="18" charset="0"/>
                    <a:cs typeface="Calibri" charset="0"/>
                  </a:rPr>
                  <a:t>Greedy search 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based on the gradient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Large gradient of entry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𝐴</m:t>
                        </m:r>
                      </m:e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  <a:cs typeface="Calibri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 implies large permutation to the loss function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Greedily choose the best flip</a:t>
                </a:r>
              </a:p>
              <a:p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5161366"/>
              </a:xfrm>
              <a:blipFill>
                <a:blip r:embed="rId3"/>
                <a:stretch>
                  <a:fillRect l="-1004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4748D0-7483-DA41-B58B-A4BED881CE69}"/>
                  </a:ext>
                </a:extLst>
              </p:cNvPr>
              <p:cNvSpPr txBox="1"/>
              <p:nvPr/>
            </p:nvSpPr>
            <p:spPr>
              <a:xfrm>
                <a:off x="4205071" y="964110"/>
                <a:ext cx="4238789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Simplified GCN: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4748D0-7483-DA41-B58B-A4BED881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071" y="964110"/>
                <a:ext cx="4238789" cy="370294"/>
              </a:xfrm>
              <a:prstGeom prst="rect">
                <a:avLst/>
              </a:prstGeom>
              <a:blipFill>
                <a:blip r:embed="rId5"/>
                <a:stretch>
                  <a:fillRect l="-59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17">
            <a:extLst>
              <a:ext uri="{FF2B5EF4-FFF2-40B4-BE49-F238E27FC236}">
                <a16:creationId xmlns:a16="http://schemas.microsoft.com/office/drawing/2014/main" id="{FB25B04D-361E-F447-93CB-6360ED1FFE3C}"/>
              </a:ext>
            </a:extLst>
          </p:cNvPr>
          <p:cNvSpPr/>
          <p:nvPr/>
        </p:nvSpPr>
        <p:spPr>
          <a:xfrm rot="10800000">
            <a:off x="6791321" y="1368201"/>
            <a:ext cx="343125" cy="588189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EE9ED-290C-E24B-B695-37B1E9AA3EDB}"/>
              </a:ext>
            </a:extLst>
          </p:cNvPr>
          <p:cNvSpPr/>
          <p:nvPr/>
        </p:nvSpPr>
        <p:spPr>
          <a:xfrm>
            <a:off x="0" y="6454280"/>
            <a:ext cx="835855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Felix Wu, </a:t>
            </a:r>
            <a:r>
              <a:rPr lang="en-US" sz="1000" dirty="0" err="1">
                <a:solidFill>
                  <a:schemeClr val="bg2"/>
                </a:solidFill>
                <a:latin typeface="Arial" panose="020B0604020202020204" pitchFamily="34" charset="0"/>
              </a:rPr>
              <a:t>Tianyi</a:t>
            </a:r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 Zhang, </a:t>
            </a:r>
            <a:r>
              <a:rPr lang="en-US" sz="1000" dirty="0" err="1">
                <a:solidFill>
                  <a:schemeClr val="bg2"/>
                </a:solidFill>
                <a:latin typeface="Arial" panose="020B0604020202020204" pitchFamily="34" charset="0"/>
              </a:rPr>
              <a:t>Amauri</a:t>
            </a:r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Arial" panose="020B0604020202020204" pitchFamily="34" charset="0"/>
              </a:rPr>
              <a:t>Holanda</a:t>
            </a:r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 de Souza Jr, Christopher Fifty, Tao Yu, and Kilian Q. Weinberger. "Simplifying graph convolutional networks." </a:t>
            </a:r>
            <a:r>
              <a:rPr lang="en-US" sz="1000" i="1" dirty="0">
                <a:solidFill>
                  <a:schemeClr val="bg2"/>
                </a:solidFill>
                <a:latin typeface="Arial" panose="020B0604020202020204" pitchFamily="34" charset="0"/>
              </a:rPr>
              <a:t>In ICML</a:t>
            </a:r>
            <a:r>
              <a:rPr lang="en-US" sz="1000" dirty="0">
                <a:solidFill>
                  <a:schemeClr val="bg2"/>
                </a:solidFill>
                <a:latin typeface="Arial" panose="020B0604020202020204" pitchFamily="34" charset="0"/>
              </a:rPr>
              <a:t> 2019.</a:t>
            </a:r>
            <a:endParaRPr lang="en-US" sz="10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3D22D5-5CCE-4D38-A999-365D3492ACFC}"/>
                  </a:ext>
                </a:extLst>
              </p:cNvPr>
              <p:cNvSpPr/>
              <p:nvPr/>
            </p:nvSpPr>
            <p:spPr>
              <a:xfrm>
                <a:off x="332549" y="4008285"/>
                <a:ext cx="7892142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𝐺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𝑚𝑒𝑡𝑎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𝑎𝑡𝑘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, 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𝑜𝑝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83D22D5-5CCE-4D38-A999-365D3492A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49" y="4008285"/>
                <a:ext cx="7892142" cy="506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875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Meta-gradient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42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Key idea: treat the graph structure matrix as a hyperparameter</a:t>
                </a:r>
              </a:p>
              <a:p>
                <a:endParaRPr lang="en-US" sz="500" dirty="0">
                  <a:latin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𝐺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𝑚𝑒𝑡𝑎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≔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𝑎𝑡𝑘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,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charset="0"/>
                        </a:rPr>
                        <m:t>𝑜𝑝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𝑡𝑟𝑎𝑖𝑛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𝐺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charset="0"/>
                      </a:rPr>
                      <m:t>𝑜𝑝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 is a differentiable optimization procedure</a:t>
                </a: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E.g., vanilla gradient descent: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t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After T steps, the attacker’s loss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  <m:t>𝑎𝑡𝑘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charset="0"/>
                                  </a:rPr>
                                  <m:t>𝑇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𝐺</m:t>
                            </m:r>
                          </m:e>
                        </m:d>
                      </m:e>
                    </m:d>
                  </m:oMath>
                </a14:m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Meta-gradient:</a:t>
                </a: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965" t="-1166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881423-9416-3447-BEFD-A937C0A0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33" y="5352065"/>
            <a:ext cx="7783033" cy="581650"/>
          </a:xfrm>
          <a:prstGeom prst="rect">
            <a:avLst/>
          </a:prstGeom>
        </p:spPr>
      </p:pic>
      <p:sp>
        <p:nvSpPr>
          <p:cNvPr id="8" name="Arrow: Down 17">
            <a:extLst>
              <a:ext uri="{FF2B5EF4-FFF2-40B4-BE49-F238E27FC236}">
                <a16:creationId xmlns:a16="http://schemas.microsoft.com/office/drawing/2014/main" id="{7F771DC6-8662-EE40-8977-7A81E698EDDA}"/>
              </a:ext>
            </a:extLst>
          </p:cNvPr>
          <p:cNvSpPr/>
          <p:nvPr/>
        </p:nvSpPr>
        <p:spPr>
          <a:xfrm>
            <a:off x="7269781" y="5022763"/>
            <a:ext cx="258065" cy="338554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DC3AAB-1B6B-F848-847C-E87CABF2A2ED}"/>
              </a:ext>
            </a:extLst>
          </p:cNvPr>
          <p:cNvSpPr/>
          <p:nvPr/>
        </p:nvSpPr>
        <p:spPr>
          <a:xfrm>
            <a:off x="3774173" y="6350288"/>
            <a:ext cx="2537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Second derivatives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727E65-AF60-8347-9CAF-2EB9463EF1B3}"/>
              </a:ext>
            </a:extLst>
          </p:cNvPr>
          <p:cNvCxnSpPr>
            <a:cxnSpLocks/>
          </p:cNvCxnSpPr>
          <p:nvPr/>
        </p:nvCxnSpPr>
        <p:spPr>
          <a:xfrm flipH="1">
            <a:off x="159204" y="3588884"/>
            <a:ext cx="2148061" cy="1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20171-3DB2-2A43-8A80-D5604F2BB0FE}"/>
              </a:ext>
            </a:extLst>
          </p:cNvPr>
          <p:cNvCxnSpPr>
            <a:cxnSpLocks/>
          </p:cNvCxnSpPr>
          <p:nvPr/>
        </p:nvCxnSpPr>
        <p:spPr>
          <a:xfrm flipV="1">
            <a:off x="159203" y="3616879"/>
            <a:ext cx="0" cy="218849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B90850-67C3-7544-9171-AE3C492C1D7C}"/>
              </a:ext>
            </a:extLst>
          </p:cNvPr>
          <p:cNvCxnSpPr>
            <a:cxnSpLocks/>
          </p:cNvCxnSpPr>
          <p:nvPr/>
        </p:nvCxnSpPr>
        <p:spPr>
          <a:xfrm>
            <a:off x="171607" y="5805377"/>
            <a:ext cx="2135658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2EADE3-4479-0A4A-BF2B-0763B2D067EF}"/>
                  </a:ext>
                </a:extLst>
              </p:cNvPr>
              <p:cNvSpPr/>
              <p:nvPr/>
            </p:nvSpPr>
            <p:spPr>
              <a:xfrm>
                <a:off x="5877699" y="4680680"/>
                <a:ext cx="253755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FF0000"/>
                    </a:solidFill>
                  </a:rPr>
                  <a:t> is a function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w.r.t.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2EADE3-4479-0A4A-BF2B-0763B2D06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699" y="4680680"/>
                <a:ext cx="2537556" cy="338554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Down 17">
            <a:extLst>
              <a:ext uri="{FF2B5EF4-FFF2-40B4-BE49-F238E27FC236}">
                <a16:creationId xmlns:a16="http://schemas.microsoft.com/office/drawing/2014/main" id="{F97E3687-68B1-CD4B-A082-A70F0CA16504}"/>
              </a:ext>
            </a:extLst>
          </p:cNvPr>
          <p:cNvSpPr/>
          <p:nvPr/>
        </p:nvSpPr>
        <p:spPr>
          <a:xfrm rot="10800000">
            <a:off x="4795940" y="5964235"/>
            <a:ext cx="258065" cy="338554"/>
          </a:xfrm>
          <a:prstGeom prst="down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82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Meta-gradient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43</a:t>
            </a:fld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</p:spPr>
            <p:txBody>
              <a:bodyPr/>
              <a:lstStyle/>
              <a:p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Meta-gradient:</a:t>
                </a:r>
              </a:p>
              <a:p>
                <a:endParaRPr lang="en-US" sz="500" dirty="0">
                  <a:latin typeface="Calibri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r>
                  <a:rPr lang="en-US" sz="2400" b="1" dirty="0">
                    <a:latin typeface="Garamond" panose="02020404030301010803" pitchFamily="18" charset="0"/>
                    <a:cs typeface="Calibri" charset="0"/>
                  </a:rPr>
                  <a:t>First order approximation </a:t>
                </a:r>
                <a:r>
                  <a:rPr lang="en-US" sz="2400" dirty="0">
                    <a:latin typeface="Garamond" panose="02020404030301010803" pitchFamily="18" charset="0"/>
                    <a:cs typeface="Calibri" charset="0"/>
                  </a:rPr>
                  <a:t>(Finn, et al. 2017 )</a:t>
                </a:r>
              </a:p>
              <a:p>
                <a:endParaRPr lang="en-US" sz="24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𝐴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 charset="0"/>
                      </a:rPr>
                      <m:t>=0</m:t>
                    </m:r>
                  </m:oMath>
                </a14:m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r>
                  <a:rPr lang="en-US" sz="2000" dirty="0">
                    <a:latin typeface="Garamond" panose="02020404030301010803" pitchFamily="18" charset="0"/>
                    <a:cs typeface="Calibri" charset="0"/>
                  </a:rPr>
                  <a:t>Nichol &amp; Schulman (2018) proposed:</a:t>
                </a: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  <a:p>
                <a:pPr lvl="1"/>
                <a:endParaRPr lang="en-US" sz="2000" dirty="0">
                  <a:latin typeface="Garamond" panose="02020404030301010803" pitchFamily="18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55EB7AB-C535-4F63-8D29-A7215BA2B7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600200"/>
                <a:ext cx="7892143" cy="4338781"/>
              </a:xfrm>
              <a:blipFill>
                <a:blip r:embed="rId3"/>
                <a:stretch>
                  <a:fillRect l="-1004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4881423-9416-3447-BEFD-A937C0A0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1" y="2289888"/>
            <a:ext cx="7783033" cy="58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4B685-136F-724D-822A-77B595399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42"/>
          <a:stretch/>
        </p:blipFill>
        <p:spPr>
          <a:xfrm>
            <a:off x="616307" y="3741907"/>
            <a:ext cx="7421526" cy="338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4F21EA-E1B4-4EE7-8C9A-BF6797BF5B02}"/>
                  </a:ext>
                </a:extLst>
              </p:cNvPr>
              <p:cNvSpPr txBox="1"/>
              <p:nvPr/>
            </p:nvSpPr>
            <p:spPr>
              <a:xfrm>
                <a:off x="2450840" y="5327780"/>
                <a:ext cx="3178691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𝑚𝑒𝑡𝑎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𝑎𝑡𝑘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4F21EA-E1B4-4EE7-8C9A-BF6797BF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840" y="5327780"/>
                <a:ext cx="3178691" cy="566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F4C7859-298D-4862-B785-CAE54ABE98C2}"/>
              </a:ext>
            </a:extLst>
          </p:cNvPr>
          <p:cNvSpPr/>
          <p:nvPr/>
        </p:nvSpPr>
        <p:spPr>
          <a:xfrm>
            <a:off x="0" y="6304999"/>
            <a:ext cx="8358552" cy="5539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Chelsea Finn, Pieter </a:t>
            </a:r>
            <a:r>
              <a:rPr lang="en-US" sz="1000" dirty="0" err="1">
                <a:solidFill>
                  <a:schemeClr val="bg2"/>
                </a:solidFill>
              </a:rPr>
              <a:t>Abbeel</a:t>
            </a:r>
            <a:r>
              <a:rPr lang="en-US" sz="1000" dirty="0">
                <a:solidFill>
                  <a:schemeClr val="bg2"/>
                </a:solidFill>
              </a:rPr>
              <a:t>, and Sergey Levine. "Model-agnostic meta-learning for fast adaptation of deep networks." In Proceedings of the 34th International Conference on Machine Learning-Volume 70, pp. 1126-1135. JMLR. org, 2017.</a:t>
            </a:r>
          </a:p>
          <a:p>
            <a:r>
              <a:rPr lang="en-US" sz="1000" dirty="0">
                <a:solidFill>
                  <a:schemeClr val="bg2"/>
                </a:solidFill>
              </a:rPr>
              <a:t>Alex Nichol, Joshua </a:t>
            </a:r>
            <a:r>
              <a:rPr lang="en-US" sz="1000" dirty="0" err="1">
                <a:solidFill>
                  <a:schemeClr val="bg2"/>
                </a:solidFill>
              </a:rPr>
              <a:t>Achiam</a:t>
            </a:r>
            <a:r>
              <a:rPr lang="en-US" sz="1000" dirty="0">
                <a:solidFill>
                  <a:schemeClr val="bg2"/>
                </a:solidFill>
              </a:rPr>
              <a:t>, and John Schulman. "On first-order meta-learning algorithms." </a:t>
            </a:r>
            <a:r>
              <a:rPr lang="en-US" sz="1000" dirty="0" err="1">
                <a:solidFill>
                  <a:schemeClr val="bg2"/>
                </a:solidFill>
              </a:rPr>
              <a:t>arXiv</a:t>
            </a:r>
            <a:r>
              <a:rPr lang="en-US" sz="1000" dirty="0">
                <a:solidFill>
                  <a:schemeClr val="bg2"/>
                </a:solidFill>
              </a:rPr>
              <a:t> preprint arXiv:1803.02999 (2018).</a:t>
            </a:r>
          </a:p>
        </p:txBody>
      </p:sp>
    </p:spTree>
    <p:extLst>
      <p:ext uri="{BB962C8B-B14F-4D97-AF65-F5344CB8AC3E}">
        <p14:creationId xmlns:p14="http://schemas.microsoft.com/office/powerpoint/2010/main" val="3046463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892142" cy="1143000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Georgia" charset="0"/>
              </a:rPr>
              <a:t>Experiments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44E6E-E53C-4814-BDC8-F8332E04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44</a:t>
            </a:fld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5EB7AB-C535-4F63-8D29-A7215BA2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600200"/>
            <a:ext cx="8061252" cy="4338781"/>
          </a:xfrm>
        </p:spPr>
        <p:txBody>
          <a:bodyPr/>
          <a:lstStyle/>
          <a:p>
            <a:r>
              <a:rPr lang="en-US" sz="2400" dirty="0">
                <a:latin typeface="Garamond" panose="02020404030301010803" pitchFamily="18" charset="0"/>
                <a:cs typeface="Calibri" charset="0"/>
              </a:rPr>
              <a:t>Baselines: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cs typeface="Calibri" charset="0"/>
              </a:rPr>
              <a:t>Clean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cs typeface="Calibri" charset="0"/>
              </a:rPr>
              <a:t>DICE: it randomly chooses whether to insert or remove an edge for each perturbation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  <a:cs typeface="Calibri" charset="0"/>
              </a:rPr>
              <a:t>Log. Reg.: logistic regression with only node attributes (ignore graph structure)</a:t>
            </a:r>
          </a:p>
          <a:p>
            <a:pPr lvl="1"/>
            <a:endParaRPr lang="en-US" sz="1600" dirty="0">
              <a:latin typeface="Garamond" panose="02020404030301010803" pitchFamily="18" charset="0"/>
              <a:cs typeface="Calibri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98A40-C7A4-2048-8070-E2B06197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31" y="3818860"/>
            <a:ext cx="6772940" cy="28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40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5BE7B-2628-3848-91C5-4573EE622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195004-29B1-4F4C-8143-306DB296FA4D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D7A65-5960-A14B-87D3-DF4DC82C027E}"/>
              </a:ext>
            </a:extLst>
          </p:cNvPr>
          <p:cNvSpPr/>
          <p:nvPr/>
        </p:nvSpPr>
        <p:spPr>
          <a:xfrm>
            <a:off x="2405940" y="1531940"/>
            <a:ext cx="35878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02A10-F96D-9B4A-9C52-8F060E0BC716}"/>
              </a:ext>
            </a:extLst>
          </p:cNvPr>
          <p:cNvSpPr txBox="1"/>
          <p:nvPr/>
        </p:nvSpPr>
        <p:spPr>
          <a:xfrm>
            <a:off x="1107671" y="5247719"/>
            <a:ext cx="661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The slides can be found at the following link:</a:t>
            </a:r>
          </a:p>
          <a:p>
            <a:pPr algn="ctr"/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https://github.com/davidchouzdw/iDEA-iSAIL-Reading-Group</a:t>
            </a:r>
            <a:endParaRPr lang="en-US" b="1" dirty="0">
              <a:solidFill>
                <a:srgbClr val="00B05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0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B95BAA-01CF-4EE5-9CD1-6D153532AE7F}"/>
                  </a:ext>
                </a:extLst>
              </p:cNvPr>
              <p:cNvSpPr txBox="1"/>
              <p:nvPr/>
            </p:nvSpPr>
            <p:spPr>
              <a:xfrm>
                <a:off x="434242" y="986126"/>
                <a:ext cx="7715529" cy="2075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latin typeface="Garamond" panose="02020404030301010803" pitchFamily="18" charset="0"/>
                  </a:rPr>
                  <a:t> </a:t>
                </a:r>
                <a:r>
                  <a:rPr lang="en-US" sz="2400" b="1" dirty="0">
                    <a:latin typeface="Garamond" panose="02020404030301010803" pitchFamily="18" charset="0"/>
                  </a:rPr>
                  <a:t>A few demonstration examples</a:t>
                </a:r>
                <a:endParaRPr lang="en-US" sz="2800" b="1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i="1" dirty="0">
                    <a:latin typeface="Garamond" panose="02020404030301010803" pitchFamily="18" charset="0"/>
                  </a:rPr>
                  <a:t>Active learning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The generalization error is reduced by 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US" sz="200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baseline="30000" dirty="0">
                    <a:latin typeface="Garamond" panose="02020404030301010803" pitchFamily="18" charset="0"/>
                  </a:rPr>
                  <a:t>*</a:t>
                </a:r>
                <a:r>
                  <a:rPr lang="en-US" sz="2000" dirty="0">
                    <a:latin typeface="Garamond" panose="02020404030301010803" pitchFamily="18" charset="0"/>
                  </a:rPr>
                  <a:t>| = O(2</a:t>
                </a:r>
                <a:r>
                  <a:rPr lang="en-US" sz="2000" baseline="30000" dirty="0">
                    <a:latin typeface="Garamond" panose="02020404030301010803" pitchFamily="18" charset="0"/>
                  </a:rPr>
                  <a:t>-n</a:t>
                </a:r>
                <a:r>
                  <a:rPr lang="en-US" sz="2000" dirty="0">
                    <a:latin typeface="Garamond" panose="02020404030301010803" pitchFamily="18" charset="0"/>
                  </a:rPr>
                  <a:t>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To achieve a 𝜖 generalization error, it would need n &gt; O(log(𝜖</a:t>
                </a:r>
                <a:r>
                  <a:rPr lang="en-US" sz="2000" baseline="30000" dirty="0">
                    <a:latin typeface="Garamond" panose="02020404030301010803" pitchFamily="18" charset="0"/>
                  </a:rPr>
                  <a:t>-1</a:t>
                </a:r>
                <a:r>
                  <a:rPr lang="en-US" sz="2000" dirty="0">
                    <a:latin typeface="Garamond" panose="02020404030301010803" pitchFamily="18" charset="0"/>
                  </a:rPr>
                  <a:t>)) queries.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B95BAA-01CF-4EE5-9CD1-6D153532A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2" y="986126"/>
                <a:ext cx="7715529" cy="2075055"/>
              </a:xfrm>
              <a:prstGeom prst="rect">
                <a:avLst/>
              </a:prstGeom>
              <a:blipFill>
                <a:blip r:embed="rId2"/>
                <a:stretch>
                  <a:fillRect l="-134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35B204-CB21-4D36-9BDC-DB09D99E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21" y="3376987"/>
            <a:ext cx="4896570" cy="1540813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005D337-C278-45DD-843D-ECC9FAF27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5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0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F49FD9-2B47-42C5-B6D6-AE1BF227F23B}"/>
                  </a:ext>
                </a:extLst>
              </p:cNvPr>
              <p:cNvSpPr/>
              <p:nvPr/>
            </p:nvSpPr>
            <p:spPr>
              <a:xfrm>
                <a:off x="434242" y="1062123"/>
                <a:ext cx="6445529" cy="200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A few demonstration examples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i="1" dirty="0">
                    <a:latin typeface="Garamond" panose="02020404030301010803" pitchFamily="18" charset="0"/>
                  </a:rPr>
                  <a:t>Machine teaching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Teacher knows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baseline="30000" dirty="0">
                    <a:latin typeface="Garamond" panose="02020404030301010803" pitchFamily="18" charset="0"/>
                  </a:rPr>
                  <a:t>* </a:t>
                </a:r>
                <a:r>
                  <a:rPr lang="en-US" sz="2000" dirty="0">
                    <a:latin typeface="Garamond" panose="02020404030301010803" pitchFamily="18" charset="0"/>
                  </a:rPr>
                  <a:t>and can construct a set of two items at most 𝜖 apart and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baseline="30000" dirty="0">
                    <a:latin typeface="Garamond" panose="02020404030301010803" pitchFamily="18" charset="0"/>
                  </a:rPr>
                  <a:t>* </a:t>
                </a:r>
                <a:r>
                  <a:rPr lang="en-US" sz="2000" dirty="0">
                    <a:latin typeface="Garamond" panose="02020404030301010803" pitchFamily="18" charset="0"/>
                  </a:rPr>
                  <a:t>in middle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Garamond" panose="02020404030301010803" pitchFamily="18" charset="0"/>
                  </a:rPr>
                  <a:t>The teaching set size is 2 regardless the magnitude of 𝜖.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F49FD9-2B47-42C5-B6D6-AE1BF227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2" y="1062123"/>
                <a:ext cx="6445529" cy="2000548"/>
              </a:xfrm>
              <a:prstGeom prst="rect">
                <a:avLst/>
              </a:prstGeom>
              <a:blipFill>
                <a:blip r:embed="rId2"/>
                <a:stretch>
                  <a:fillRect l="-1229" t="-2439" r="-756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12ED3C0D-4D29-42A4-80DF-31618448B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957" y="3280302"/>
            <a:ext cx="4947427" cy="1611012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5C8E57D-BF72-46FE-92CD-38C04C921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6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5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439FC-C21D-49C5-91D6-EEB4B1BBADDD}"/>
              </a:ext>
            </a:extLst>
          </p:cNvPr>
          <p:cNvSpPr txBox="1"/>
          <p:nvPr/>
        </p:nvSpPr>
        <p:spPr>
          <a:xfrm>
            <a:off x="434242" y="953699"/>
            <a:ext cx="71131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latin typeface="Garamond" panose="02020404030301010803" pitchFamily="18" charset="0"/>
              </a:rPr>
              <a:t>Another example: teaching hard margin SVM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i="1" dirty="0">
                <a:latin typeface="Garamond" panose="02020404030301010803" pitchFamily="18" charset="0"/>
              </a:rPr>
              <a:t>Teaching dimension</a:t>
            </a:r>
            <a:r>
              <a:rPr lang="en-US" sz="2000" dirty="0">
                <a:latin typeface="Garamond" panose="02020404030301010803" pitchFamily="18" charset="0"/>
              </a:rPr>
              <a:t>: the smallest teaching set size of this teaching task </a:t>
            </a:r>
            <a:r>
              <a:rPr lang="en-US" sz="2000" i="1" dirty="0">
                <a:latin typeface="Garamond" panose="02020404030301010803" pitchFamily="18" charset="0"/>
              </a:rPr>
              <a:t>TD</a:t>
            </a:r>
            <a:r>
              <a:rPr lang="en-US" sz="2000" dirty="0">
                <a:latin typeface="Garamond" panose="02020404030301010803" pitchFamily="18" charset="0"/>
              </a:rPr>
              <a:t> = 2</a:t>
            </a:r>
          </a:p>
        </p:txBody>
      </p:sp>
      <p:pic>
        <p:nvPicPr>
          <p:cNvPr id="4" name="Picture 3" descr="A picture containing glider&#10;&#10;Description automatically generated">
            <a:extLst>
              <a:ext uri="{FF2B5EF4-FFF2-40B4-BE49-F238E27FC236}">
                <a16:creationId xmlns:a16="http://schemas.microsoft.com/office/drawing/2014/main" id="{56E58E1B-18F1-4F73-833D-77898CE1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66" y="2431471"/>
            <a:ext cx="3037649" cy="3150995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1F860BF-E580-4046-B416-2790D5035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7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2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F243C-F7CC-40B9-BD37-DE3DC472A99D}"/>
                  </a:ext>
                </a:extLst>
              </p:cNvPr>
              <p:cNvSpPr txBox="1"/>
              <p:nvPr/>
            </p:nvSpPr>
            <p:spPr>
              <a:xfrm>
                <a:off x="434242" y="1012066"/>
                <a:ext cx="7178501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 Contrast of machine learning (ML) and machine teaching (MT)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Garamond" panose="02020404030301010803" pitchFamily="18" charset="0"/>
                  </a:rPr>
                  <a:t>ML</a:t>
                </a:r>
                <a:r>
                  <a:rPr lang="en-US" sz="2000" dirty="0">
                    <a:latin typeface="Garamond" panose="02020404030301010803" pitchFamily="18" charset="0"/>
                  </a:rPr>
                  <a:t>: the regularized empirical risk minimization framework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Garamond" panose="02020404030301010803" pitchFamily="18" charset="0"/>
                  </a:rPr>
                  <a:t>MT</a:t>
                </a:r>
                <a:r>
                  <a:rPr lang="en-US" sz="2000" dirty="0">
                    <a:latin typeface="Garamond" panose="02020404030301010803" pitchFamily="18" charset="0"/>
                  </a:rPr>
                  <a:t>: teacher knows target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baseline="30000" dirty="0">
                    <a:latin typeface="Garamond" panose="02020404030301010803" pitchFamily="18" charset="0"/>
                  </a:rPr>
                  <a:t>*</a:t>
                </a:r>
                <a:r>
                  <a:rPr lang="en-US" sz="2000" dirty="0">
                    <a:latin typeface="Garamond" panose="02020404030301010803" pitchFamily="18" charset="0"/>
                  </a:rPr>
                  <a:t>, and aims to find a teaching set D. 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F243C-F7CC-40B9-BD37-DE3DC472A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2" y="1012066"/>
                <a:ext cx="7178501" cy="3293209"/>
              </a:xfrm>
              <a:prstGeom prst="rect">
                <a:avLst/>
              </a:prstGeom>
              <a:blipFill>
                <a:blip r:embed="rId2"/>
                <a:stretch>
                  <a:fillRect l="-1104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object, watch&#10;&#10;Description automatically generated">
            <a:extLst>
              <a:ext uri="{FF2B5EF4-FFF2-40B4-BE49-F238E27FC236}">
                <a16:creationId xmlns:a16="http://schemas.microsoft.com/office/drawing/2014/main" id="{708DE4E2-099B-4A3A-8E95-284EBC3D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67" y="2401877"/>
            <a:ext cx="4183366" cy="68966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BA95186-BE86-4D27-A8D0-25EAC8CC2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30" y="4260807"/>
            <a:ext cx="4835940" cy="130267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F4BDA63-AA82-4FA5-A977-432AC0F23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8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9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120AD33-5306-4359-94ED-298CF0B14597}"/>
              </a:ext>
            </a:extLst>
          </p:cNvPr>
          <p:cNvSpPr txBox="1"/>
          <p:nvPr/>
        </p:nvSpPr>
        <p:spPr>
          <a:xfrm>
            <a:off x="434242" y="321272"/>
            <a:ext cx="8053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The Concept of Machine Teaching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8B29-C4C5-4BBE-8A23-07FF63E8F30E}"/>
                  </a:ext>
                </a:extLst>
              </p:cNvPr>
              <p:cNvSpPr txBox="1"/>
              <p:nvPr/>
            </p:nvSpPr>
            <p:spPr>
              <a:xfrm>
                <a:off x="434242" y="992610"/>
                <a:ext cx="7328219" cy="2079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Garamond" panose="02020404030301010803" pitchFamily="18" charset="0"/>
                  </a:rPr>
                  <a:t> A more general form of teaching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Garamond" panose="02020404030301010803" pitchFamily="18" charset="0"/>
                  </a:rPr>
                  <a:t>R</a:t>
                </a:r>
                <a:r>
                  <a:rPr lang="en-US" sz="2000" b="1" baseline="-25000" dirty="0">
                    <a:latin typeface="Garamond" panose="02020404030301010803" pitchFamily="18" charset="0"/>
                  </a:rPr>
                  <a:t>T</a:t>
                </a:r>
                <a:r>
                  <a:rPr lang="en-US" sz="2000" b="1" dirty="0">
                    <a:latin typeface="Garamond" panose="02020404030301010803" pitchFamily="18" charset="0"/>
                  </a:rPr>
                  <a:t>(·): </a:t>
                </a:r>
                <a:r>
                  <a:rPr lang="en-US" sz="2000" dirty="0">
                    <a:latin typeface="Garamond" panose="02020404030301010803" pitchFamily="18" charset="0"/>
                  </a:rPr>
                  <a:t>teaching risk function,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US" sz="2000" baseline="30000" dirty="0">
                                <a:latin typeface="Garamond" panose="02020404030301010803" pitchFamily="18" charset="0"/>
                              </a:rPr>
                              <m:t>∗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>
                  <a:latin typeface="Garamond" panose="02020404030301010803" pitchFamily="18" charset="0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Garamond" panose="02020404030301010803" pitchFamily="18" charset="0"/>
                  </a:rPr>
                  <a:t>E</a:t>
                </a:r>
                <a:r>
                  <a:rPr lang="en-US" sz="2000" b="1" baseline="-25000" dirty="0">
                    <a:latin typeface="Garamond" panose="02020404030301010803" pitchFamily="18" charset="0"/>
                  </a:rPr>
                  <a:t>T</a:t>
                </a:r>
                <a:r>
                  <a:rPr lang="en-US" sz="2000" b="1" dirty="0">
                    <a:latin typeface="Garamond" panose="02020404030301010803" pitchFamily="18" charset="0"/>
                  </a:rPr>
                  <a:t>(·): </a:t>
                </a:r>
                <a:r>
                  <a:rPr lang="en-US" sz="2000" dirty="0">
                    <a:latin typeface="Garamond" panose="02020404030301010803" pitchFamily="18" charset="0"/>
                  </a:rPr>
                  <a:t>teaching effort function, e.g. different item cost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sz="2000" b="1" dirty="0">
                    <a:latin typeface="Garamond" panose="02020404030301010803" pitchFamily="18" charset="0"/>
                  </a:rPr>
                  <a:t>Teacher’s search space</a:t>
                </a:r>
                <a:r>
                  <a:rPr lang="en-US" sz="2000" dirty="0">
                    <a:latin typeface="Garamond" panose="02020404030301010803" pitchFamily="18" charset="0"/>
                  </a:rPr>
                  <a:t>: constructive or pool-based, batch or sequential</a:t>
                </a:r>
              </a:p>
              <a:p>
                <a:pPr lvl="1"/>
                <a:r>
                  <a:rPr lang="en-US" sz="1600" dirty="0">
                    <a:latin typeface="Garamond" panose="02020404030301010803" pitchFamily="18" charset="0"/>
                  </a:rPr>
                  <a:t> </a:t>
                </a:r>
                <a:endParaRPr lang="en-US" sz="24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48B29-C4C5-4BBE-8A23-07FF63E8F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42" y="992610"/>
                <a:ext cx="7328219" cy="2079480"/>
              </a:xfrm>
              <a:prstGeom prst="rect">
                <a:avLst/>
              </a:prstGeom>
              <a:blipFill>
                <a:blip r:embed="rId3"/>
                <a:stretch>
                  <a:fillRect l="-1082" t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3C76A0-D54D-4DFD-94D1-BD981616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01" y="3213032"/>
            <a:ext cx="3043821" cy="920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80D05-00AB-4A88-961F-42EB4AF12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590" y="3134420"/>
            <a:ext cx="4671614" cy="999182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747177F-52FA-475B-BD9B-30E73E2CD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552" y="6151609"/>
            <a:ext cx="779585" cy="609957"/>
          </a:xfrm>
        </p:spPr>
        <p:txBody>
          <a:bodyPr/>
          <a:lstStyle/>
          <a:p>
            <a:pPr algn="ctr"/>
            <a:fld id="{D7195004-29B1-4F4C-8143-306DB296FA4D}" type="slidenum">
              <a:rPr lang="en-US" sz="3600" smtClean="0">
                <a:solidFill>
                  <a:schemeClr val="accent2"/>
                </a:solidFill>
              </a:rPr>
              <a:pPr algn="ctr"/>
              <a:t>9</a:t>
            </a:fld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8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Test">
      <a:majorFont>
        <a:latin typeface="Calibri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2970</Words>
  <Application>Microsoft Office PowerPoint</Application>
  <PresentationFormat>On-screen Show (4:3)</PresentationFormat>
  <Paragraphs>541</Paragraphs>
  <Slides>45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Abadi Extra Light</vt:lpstr>
      <vt:lpstr>Arabic Typesetting</vt:lpstr>
      <vt:lpstr>Arial</vt:lpstr>
      <vt:lpstr>Calibri</vt:lpstr>
      <vt:lpstr>Cambria Math</vt:lpstr>
      <vt:lpstr>Courier New</vt:lpstr>
      <vt:lpstr>Garamond</vt:lpstr>
      <vt:lpstr>Georgia</vt:lpstr>
      <vt:lpstr>Wingdings</vt:lpstr>
      <vt:lpstr>Office Theme</vt:lpstr>
      <vt:lpstr>Reading Group Presentations  Topic 1: Training set attack using machine teaching Yao Zhou  Topic 2: Adversarial attack on graph embeddings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Adversarial Attacks on Graph Embedding</vt:lpstr>
      <vt:lpstr>Background: Node Embedding</vt:lpstr>
      <vt:lpstr>Background: Node Embedding</vt:lpstr>
      <vt:lpstr>Random Walk Based Embedding</vt:lpstr>
      <vt:lpstr>Random Walk Based Embedding</vt:lpstr>
      <vt:lpstr>Are node embeddings robust to adversarial attacks?</vt:lpstr>
      <vt:lpstr>Poisoning attack</vt:lpstr>
      <vt:lpstr>Challenges</vt:lpstr>
      <vt:lpstr>Solutions</vt:lpstr>
      <vt:lpstr>Reduce bi-level problem to a single-level</vt:lpstr>
      <vt:lpstr>Reduce bi-level problem to a single-level</vt:lpstr>
      <vt:lpstr>Challenges</vt:lpstr>
      <vt:lpstr>Single-level optimization</vt:lpstr>
      <vt:lpstr>Gradient-based Approach</vt:lpstr>
      <vt:lpstr>Gradient-based Approach</vt:lpstr>
      <vt:lpstr>Closed-form Approach (Brute-force)</vt:lpstr>
      <vt:lpstr>Closed-form Approach (Brute-force)</vt:lpstr>
      <vt:lpstr>Experiments</vt:lpstr>
      <vt:lpstr>Graph Convolution Based Embedding</vt:lpstr>
      <vt:lpstr>Poison Attack</vt:lpstr>
      <vt:lpstr>Gradient-based Approach</vt:lpstr>
      <vt:lpstr>Meta-gradient optimization</vt:lpstr>
      <vt:lpstr>Meta-gradient optimization</vt:lpstr>
      <vt:lpstr>Experiments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Hoerr</dc:creator>
  <cp:lastModifiedBy>Wu, Jun</cp:lastModifiedBy>
  <cp:revision>330</cp:revision>
  <dcterms:created xsi:type="dcterms:W3CDTF">2016-01-13T21:18:08Z</dcterms:created>
  <dcterms:modified xsi:type="dcterms:W3CDTF">2019-09-26T13:54:50Z</dcterms:modified>
</cp:coreProperties>
</file>